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png" ContentType="image/png"/>
  <Default Extension="mp4" ContentType="video/mp4"/>
  <Default Extension="rels" ContentType="application/vnd.openxmlformats-package.relationships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1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notesslides/notesslide14.xml" ContentType="application/vnd.openxmlformats-officedocument.presentationml.notesSlide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62" r:id="rId5"/>
    <p:sldId id="260" r:id="rId6"/>
    <p:sldId id="263" r:id="rId7"/>
    <p:sldId id="266" r:id="rId8"/>
    <p:sldId id="269" r:id="rId9"/>
    <p:sldId id="261" r:id="rId10"/>
    <p:sldId id="287" r:id="rId11"/>
    <p:sldId id="288" r:id="rId12"/>
    <p:sldId id="285" r:id="rId13"/>
    <p:sldId id="286" r:id="rId14"/>
    <p:sldId id="264" r:id="rId15"/>
    <p:sldId id="280" r:id="rId16"/>
    <p:sldId id="265" r:id="rId17"/>
    <p:sldId id="282" r:id="rId18"/>
    <p:sldId id="27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1349"/>
    <a:srgbClr val="FFF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53" autoAdjust="0"/>
    <p:restoredTop sz="67013"/>
  </p:normalViewPr>
  <p:slideViewPr>
    <p:cSldViewPr snapToGrid="0">
      <p:cViewPr varScale="1">
        <p:scale>
          <a:sx n="64" d="100"/>
          <a:sy n="64" d="100"/>
        </p:scale>
        <p:origin x="109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C0D6D-A908-48C6-983D-90F2BD11E284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BB924-28C1-4EF7-A019-613D541E4A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90FCF9F-8BCF-45B7-A31D-A5CEB00507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C25368B-52A5-4C15-8CF0-9352E10D9F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C25368B-52A5-4C15-8CF0-9352E10D9F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C25368B-52A5-4C15-8CF0-9352E10D9F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E4D4954-98EE-4FDB-A171-D42CE19C6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8B15D81-8B90-46DC-8EC2-604BBAF790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FAB8911-0BE1-4025-A0C4-D64A973B9F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7CBD4F9-6B44-471B-8A79-7B7388DA6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4B12EF0-63C7-4A69-BACF-7C7A2338B0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0CB35CB-D2A6-4924-9EBF-A04357F99D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D6442FF-E9AA-4351-A676-80E7F05F23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06BF86D-AE04-47CB-B14A-8A15D0DC55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計畫緣起：根據行政院環保署國家溫室氣體減量法規資訊網的統計，台灣在</a:t>
            </a:r>
            <a:r>
              <a:rPr lang="en-US" altLang="zh-TW" dirty="0"/>
              <a:t>2017</a:t>
            </a:r>
            <a:r>
              <a:rPr lang="zh-TW" altLang="en-US" dirty="0"/>
              <a:t>年的能源使用</a:t>
            </a:r>
            <a:r>
              <a:rPr lang="en-US" dirty="0"/>
              <a:t>CO2</a:t>
            </a:r>
            <a:r>
              <a:rPr lang="zh-TW" altLang="en-US" dirty="0"/>
              <a:t>排放總量為</a:t>
            </a:r>
            <a:r>
              <a:rPr lang="en-US" altLang="zh-TW" dirty="0"/>
              <a:t>268.9</a:t>
            </a:r>
            <a:r>
              <a:rPr lang="zh-TW" altLang="en-US" dirty="0"/>
              <a:t>百萬公噸，占全球排放總量的</a:t>
            </a:r>
            <a:r>
              <a:rPr lang="en-US" altLang="zh-TW" dirty="0"/>
              <a:t>0.819%</a:t>
            </a:r>
            <a:r>
              <a:rPr lang="zh-TW" altLang="en-US" dirty="0"/>
              <a:t>，排名全球第</a:t>
            </a:r>
            <a:r>
              <a:rPr lang="en-US" altLang="zh-TW" dirty="0"/>
              <a:t>21</a:t>
            </a:r>
            <a:r>
              <a:rPr lang="zh-TW" altLang="en-US" dirty="0"/>
              <a:t>位。</a:t>
            </a:r>
          </a:p>
          <a:p>
            <a:r>
              <a:rPr lang="zh-TW" altLang="en-US" dirty="0"/>
              <a:t>每人平均排放量為</a:t>
            </a:r>
            <a:r>
              <a:rPr lang="en-US" altLang="zh-TW" dirty="0"/>
              <a:t>11.38</a:t>
            </a:r>
            <a:r>
              <a:rPr lang="zh-TW" altLang="en-US" dirty="0"/>
              <a:t>公噸，排名全球第</a:t>
            </a:r>
            <a:r>
              <a:rPr lang="en-US" altLang="zh-TW" dirty="0"/>
              <a:t>19</a:t>
            </a:r>
            <a:r>
              <a:rPr lang="zh-TW" altLang="en-US" dirty="0"/>
              <a:t>位，碳排放密集度為</a:t>
            </a:r>
            <a:r>
              <a:rPr lang="en-US" altLang="zh-TW" dirty="0"/>
              <a:t>0.26</a:t>
            </a:r>
            <a:r>
              <a:rPr lang="zh-TW" altLang="en-US" dirty="0"/>
              <a:t>公斤</a:t>
            </a:r>
            <a:r>
              <a:rPr lang="en-US" dirty="0"/>
              <a:t>CO2/</a:t>
            </a:r>
            <a:r>
              <a:rPr lang="zh-TW" altLang="en-US" dirty="0"/>
              <a:t>美元。</a:t>
            </a:r>
          </a:p>
          <a:p>
            <a:r>
              <a:rPr lang="zh-TW" altLang="en-US" dirty="0"/>
              <a:t>而行政院環保署於</a:t>
            </a:r>
            <a:r>
              <a:rPr lang="en-US" altLang="zh-TW" dirty="0"/>
              <a:t>2018</a:t>
            </a:r>
            <a:r>
              <a:rPr lang="zh-TW" altLang="en-US" dirty="0"/>
              <a:t>年</a:t>
            </a:r>
            <a:r>
              <a:rPr lang="en-US" altLang="zh-TW" dirty="0"/>
              <a:t>6</a:t>
            </a:r>
            <a:r>
              <a:rPr lang="zh-TW" altLang="en-US" dirty="0"/>
              <a:t>月</a:t>
            </a:r>
            <a:r>
              <a:rPr lang="en-US" altLang="zh-TW" dirty="0"/>
              <a:t>28</a:t>
            </a:r>
            <a:r>
              <a:rPr lang="zh-TW" altLang="en-US" dirty="0"/>
              <a:t>日發佈的公告指出，台灣將以全國為範疇減量產生之溫室氣體，涵蓋氣體包括二氧化碳</a:t>
            </a:r>
            <a:r>
              <a:rPr lang="en-US" altLang="zh-TW" dirty="0"/>
              <a:t>(</a:t>
            </a:r>
            <a:r>
              <a:rPr lang="en-US" dirty="0"/>
              <a:t>CO2)、</a:t>
            </a:r>
            <a:r>
              <a:rPr lang="zh-TW" altLang="en-US" dirty="0"/>
              <a:t>甲烷</a:t>
            </a:r>
            <a:r>
              <a:rPr lang="en-US" altLang="zh-TW" dirty="0"/>
              <a:t>(</a:t>
            </a:r>
            <a:r>
              <a:rPr lang="en-US" dirty="0"/>
              <a:t>CH4)、</a:t>
            </a:r>
            <a:r>
              <a:rPr lang="zh-TW" altLang="en-US" dirty="0"/>
              <a:t>氧化亞氮</a:t>
            </a:r>
            <a:r>
              <a:rPr lang="en-US" altLang="zh-TW" dirty="0"/>
              <a:t>(</a:t>
            </a:r>
            <a:r>
              <a:rPr lang="en-US" dirty="0"/>
              <a:t>N2O)、</a:t>
            </a:r>
            <a:r>
              <a:rPr lang="zh-TW" altLang="en-US" dirty="0"/>
              <a:t>氫氟碳化物</a:t>
            </a:r>
            <a:r>
              <a:rPr lang="en-US" altLang="zh-TW" dirty="0"/>
              <a:t>(</a:t>
            </a:r>
            <a:r>
              <a:rPr lang="en-US" dirty="0"/>
              <a:t>HFCs)、</a:t>
            </a:r>
            <a:r>
              <a:rPr lang="zh-TW" altLang="en-US" dirty="0"/>
              <a:t>全氟碳化物</a:t>
            </a:r>
            <a:r>
              <a:rPr lang="en-US" altLang="zh-TW" dirty="0"/>
              <a:t>(</a:t>
            </a:r>
            <a:r>
              <a:rPr lang="en-US" dirty="0"/>
              <a:t>PFCs)、</a:t>
            </a:r>
            <a:r>
              <a:rPr lang="zh-TW" altLang="en-US" dirty="0"/>
              <a:t>六氟化硫</a:t>
            </a:r>
            <a:r>
              <a:rPr lang="en-US" altLang="zh-TW" dirty="0"/>
              <a:t>(</a:t>
            </a:r>
            <a:r>
              <a:rPr lang="en-US" dirty="0"/>
              <a:t>SF6)</a:t>
            </a:r>
            <a:r>
              <a:rPr lang="zh-TW" altLang="en-US" dirty="0"/>
              <a:t>和三氟化氮</a:t>
            </a:r>
            <a:r>
              <a:rPr lang="en-US" altLang="zh-TW" dirty="0"/>
              <a:t>(</a:t>
            </a:r>
            <a:r>
              <a:rPr lang="en-US" dirty="0"/>
              <a:t>NF3)。</a:t>
            </a:r>
          </a:p>
          <a:p>
            <a:r>
              <a:rPr lang="zh-TW" altLang="en-US" dirty="0"/>
              <a:t>透過國內相關部門的努力，期望達成國家溫室氣體減量之中長期目標願景。</a:t>
            </a:r>
          </a:p>
          <a:p>
            <a:endParaRPr lang="zh-TW" altLang="en-US" dirty="0"/>
          </a:p>
          <a:p>
            <a:r>
              <a:rPr lang="zh-TW" altLang="en-US" dirty="0"/>
              <a:t>計畫宗旨：依主計總處人口數資料計算，</a:t>
            </a:r>
            <a:r>
              <a:rPr lang="en-US" altLang="zh-TW" dirty="0"/>
              <a:t>2017 </a:t>
            </a:r>
            <a:r>
              <a:rPr lang="zh-TW" altLang="en-US" dirty="0"/>
              <a:t>年人均排放量約 </a:t>
            </a:r>
            <a:r>
              <a:rPr lang="en-US" altLang="zh-TW" dirty="0"/>
              <a:t>11.44 </a:t>
            </a:r>
            <a:r>
              <a:rPr lang="zh-TW" altLang="en-US" dirty="0"/>
              <a:t>公噸 </a:t>
            </a:r>
            <a:r>
              <a:rPr lang="en-US" dirty="0"/>
              <a:t>CO2/</a:t>
            </a:r>
            <a:r>
              <a:rPr lang="zh-TW" altLang="en-US" dirty="0"/>
              <a:t>人，</a:t>
            </a:r>
            <a:r>
              <a:rPr lang="en-US" altLang="zh-TW" dirty="0"/>
              <a:t>2020 </a:t>
            </a:r>
            <a:r>
              <a:rPr lang="zh-TW" altLang="en-US" dirty="0"/>
              <a:t>年減少至 </a:t>
            </a:r>
            <a:r>
              <a:rPr lang="en-US" altLang="zh-TW" dirty="0"/>
              <a:t>10.91 </a:t>
            </a:r>
            <a:r>
              <a:rPr lang="zh-TW" altLang="en-US" dirty="0"/>
              <a:t>公噸 </a:t>
            </a:r>
            <a:r>
              <a:rPr lang="en-US" dirty="0"/>
              <a:t>CO2/</a:t>
            </a:r>
            <a:r>
              <a:rPr lang="zh-TW" altLang="en-US" dirty="0"/>
              <a:t>人，</a:t>
            </a:r>
            <a:r>
              <a:rPr lang="en-US" altLang="zh-TW" dirty="0"/>
              <a:t>2021 </a:t>
            </a:r>
            <a:r>
              <a:rPr lang="zh-TW" altLang="en-US" dirty="0"/>
              <a:t>年則增加至 </a:t>
            </a:r>
            <a:r>
              <a:rPr lang="en-US" altLang="zh-TW" dirty="0"/>
              <a:t>11.38 </a:t>
            </a:r>
            <a:r>
              <a:rPr lang="zh-TW" altLang="en-US" dirty="0"/>
              <a:t>公噸 </a:t>
            </a:r>
            <a:r>
              <a:rPr lang="en-US" dirty="0"/>
              <a:t>CO2/</a:t>
            </a:r>
            <a:r>
              <a:rPr lang="zh-TW" altLang="en-US" dirty="0"/>
              <a:t>人。</a:t>
            </a:r>
          </a:p>
          <a:p>
            <a:r>
              <a:rPr lang="zh-TW" altLang="en-US" dirty="0"/>
              <a:t>本計畫旨在透過設計一個專業且易於使用的網站，協助民眾計算每日所排放的</a:t>
            </a:r>
            <a:r>
              <a:rPr lang="en-US" dirty="0"/>
              <a:t>CO2</a:t>
            </a:r>
            <a:r>
              <a:rPr lang="zh-TW" altLang="en-US" dirty="0"/>
              <a:t>量，藉此喚起民眾對於環保議題的關注和加強環保意識，並推廣環保生活至一般民眾之中。</a:t>
            </a:r>
          </a:p>
          <a:p>
            <a:endParaRPr lang="zh-TW" altLang="en-US" dirty="0"/>
          </a:p>
          <a:p>
            <a:endParaRPr lang="zh-TW" altLang="en-US" dirty="0"/>
          </a:p>
          <a:p>
            <a:r>
              <a:rPr lang="zh-TW" altLang="en-US" dirty="0"/>
              <a:t>計畫目標：希望透過網站，讓民眾可以去計算自己一天的碳排放量，喚起民眾對於環保議題的重視和關注，並鼓勵民眾實踐環保生活。</a:t>
            </a:r>
          </a:p>
          <a:p>
            <a:endParaRPr lang="zh-TW" altLang="en-US" dirty="0"/>
          </a:p>
          <a:p>
            <a:endParaRPr lang="zh-TW" altLang="en-US" dirty="0"/>
          </a:p>
          <a:p>
            <a:r>
              <a:rPr lang="zh-TW" altLang="en-US" dirty="0"/>
              <a:t>參考資料：經濟部能源局－</a:t>
            </a:r>
            <a:r>
              <a:rPr lang="en-US" altLang="zh-TW" dirty="0"/>
              <a:t>110</a:t>
            </a:r>
            <a:r>
              <a:rPr lang="zh-TW" altLang="en-US" dirty="0"/>
              <a:t>年度 我國燃料燃燒二氧化碳排放統計與分析、國家溫室氣體減量法規資訊網－溫室氣體減量級管理法</a:t>
            </a:r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62ED89D-3BE2-4B81-98D4-5CFB53239C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6F54EB3-09AB-4AC1-9278-4B03F97162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C25368B-52A5-4C15-8CF0-9352E10D9F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6F54EB3-09AB-4AC1-9278-4B03F97162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A8273DC3-4CE6-46C6-A9E8-87F0B3F56250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dt="0"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486CB3F-7DE0-4371-AC48-CB1A33D15C25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dt="0"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 noEditPoints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>
          <a:xfrm>
            <a:off x="838205" y="365127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E8F16596-F008-4963-B035-6F89DDC15A74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E7FB6A1E-B5C2-4B98-A121-8B0C0A997212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1851" y="458946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BA75D7D0-A492-4488-9653-10FED9551E09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027F1097-3050-485F-8323-4B664F8D96B8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172205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6172205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E7F0C695-8802-42CF-B121-2E77C36AC87D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2B11A725-D7B6-40D6-AEFD-86FF216D3EE1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dt="0"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35969267-1C2A-4358-85E2-9B4C34C1D996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dt="0"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FBE25BCA-3FF8-4727-A7E9-67CD4A2FFD30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dt="0"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 noEditPoints="1"/>
          </p:cNvSpPr>
          <p:nvPr>
            <p:ph type="pic" idx="1"/>
          </p:nvPr>
        </p:nvSpPr>
        <p:spPr>
          <a:xfrm>
            <a:off x="5183188" y="987430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9310CD0F-0BB9-4B87-ACE9-1227B02D7FE4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EditPoints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B6A2A-F704-4C5D-9FD7-953AFC1C0BA5}" type="datetime1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itchFamily="34" charset="0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video" Target="../media/media1.mp4"/><Relationship Id="rId2" Type="http://schemas.microsoft.com/office/2007/relationships/media" Target="../media/media1.mp4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2.jpg"/><Relationship Id="rId3" Type="http://schemas.openxmlformats.org/officeDocument/2006/relationships/image" Target="../media/image3.jp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23550" y="-312516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636233" y="-144876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203585" y="1571529"/>
            <a:ext cx="1318720" cy="1318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135807" y="2481617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479844" y="283383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439315" y="-685187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34654" y="4228500"/>
            <a:ext cx="1130239" cy="11302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34652" y="4429124"/>
            <a:ext cx="2798256" cy="27982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23551" y="5404455"/>
            <a:ext cx="1351188" cy="13511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374762" y="5533920"/>
            <a:ext cx="1894088" cy="1894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972588" y="5808599"/>
            <a:ext cx="1894088" cy="1894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334452" y="3733967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080662" y="4306415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630608" y="3754017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488036" y="3536977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242616" y="491645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488040" y="156751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619828" y="2588291"/>
            <a:ext cx="511653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  <a:cs typeface="Times New Roman" pitchFamily="18" charset="0" panose="02020603050405020304"/>
              </a:rPr>
              <a:t>改變從認識開始，計算您的碳排量</a:t>
            </a:r>
            <a:r>
              <a:rPr lang="en-US" altLang="zh-TW" sz="4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  <a:cs typeface="Times New Roman" pitchFamily="18" charset="0" panose="02020603050405020304"/>
              </a:rPr>
              <a:t>!!</a:t>
            </a:r>
            <a:endParaRPr lang="zh-CN" altLang="zh-CN" sz="2800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 panose="020B0503020204020204"/>
              <a:ea typeface="微软雅黑" pitchFamily="34" charset="-122" panose="020B0503020204020204"/>
              <a:cs typeface="Times New Roman" pitchFamily="18" charset="0" panose="02020603050405020304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619828" y="4054567"/>
            <a:ext cx="465410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619828" y="4229222"/>
            <a:ext cx="50296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cs typeface="Arial" pitchFamily="34" charset="0" panose="020B0604020202020204"/>
              </a:rPr>
              <a:t>工研院</a:t>
            </a:r>
            <a:r>
              <a:rPr lang="en-US" altLang="zh-TW" sz="2000" dirty="0">
                <a:cs typeface="Arial" pitchFamily="34" charset="0" panose="020B0604020202020204"/>
              </a:rPr>
              <a:t>-</a:t>
            </a:r>
            <a:r>
              <a:rPr lang="en-US" altLang="zh-TW" sz="2000" b="0" i="0" dirty="0">
                <a:effectLst/>
                <a:latin typeface="Google Sans"/>
              </a:rPr>
              <a:t>AI</a:t>
            </a:r>
            <a:r>
              <a:rPr lang="zh-TW" altLang="en-US" sz="2000" b="0" i="0" dirty="0">
                <a:effectLst/>
                <a:latin typeface="Google Sans"/>
              </a:rPr>
              <a:t>與大數據應用開發實戰養成班 </a:t>
            </a:r>
            <a:endParaRPr lang="en-US" altLang="zh-TW" sz="2000" b="0" i="0" dirty="0">
              <a:effectLst/>
              <a:latin typeface="Google Sans"/>
            </a:endParaRPr>
          </a:p>
          <a:p>
            <a:r>
              <a:rPr lang="zh-TW" altLang="en-US" sz="2000" dirty="0">
                <a:latin typeface="Google Sans"/>
              </a:rPr>
              <a:t>組別：第二組</a:t>
            </a:r>
            <a:endParaRPr lang="en-US" altLang="zh-TW" sz="2000" dirty="0">
              <a:latin typeface="Google Sans"/>
            </a:endParaRPr>
          </a:p>
          <a:p>
            <a:r>
              <a:rPr lang="zh-TW" altLang="en-US" sz="2000" dirty="0">
                <a:latin typeface="Google Sans"/>
                <a:cs typeface="Arial" pitchFamily="34" charset="0" panose="020B0604020202020204"/>
              </a:rPr>
              <a:t>組員：蕭翔文、巫芷芸、詹葆蘐、</a:t>
            </a:r>
            <a:endParaRPr lang="en-US" altLang="zh-TW" sz="2000" dirty="0">
              <a:latin typeface="Google Sans"/>
              <a:cs typeface="Arial" pitchFamily="34" charset="0" panose="020B0604020202020204"/>
            </a:endParaRPr>
          </a:p>
          <a:p>
            <a:r>
              <a:rPr lang="en-US" altLang="zh-TW" sz="2000" dirty="0">
                <a:latin typeface="Google Sans"/>
                <a:cs typeface="Arial" pitchFamily="34" charset="0" panose="020B0604020202020204"/>
              </a:rPr>
              <a:t>             </a:t>
            </a:r>
            <a:r>
              <a:rPr lang="zh-TW" altLang="en-US" sz="2000" dirty="0">
                <a:latin typeface="Google Sans"/>
                <a:cs typeface="Arial" pitchFamily="34" charset="0" panose="020B0604020202020204"/>
              </a:rPr>
              <a:t>曾琮新、劉于甄</a:t>
            </a:r>
            <a:endParaRPr lang="en-US" altLang="zh-CN" sz="2000" dirty="0">
              <a:cs typeface="Arial" pitchFamily="34" charset="0" panose="020B0604020202020204"/>
            </a:endParaRPr>
          </a:p>
        </p:txBody>
      </p:sp>
      <p:sp>
        <p:nvSpPr>
          <p:cNvPr id="4" name="投影片編號版面配置區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燕尾形 19"/>
          <p:cNvSpPr/>
          <p:nvPr/>
        </p:nvSpPr>
        <p:spPr>
          <a:xfrm>
            <a:off x="2351592" y="2167139"/>
            <a:ext cx="1800200" cy="21602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燕尾形 20"/>
          <p:cNvSpPr/>
          <p:nvPr/>
        </p:nvSpPr>
        <p:spPr>
          <a:xfrm>
            <a:off x="4234739" y="2158471"/>
            <a:ext cx="1800200" cy="21602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6117886" y="2154799"/>
            <a:ext cx="1800200" cy="21602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8001038" y="2174427"/>
            <a:ext cx="1800200" cy="2160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35927" y="1158085"/>
            <a:ext cx="2199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zh-TW" altLang="zh-CN" sz="2400" dirty="0"/>
              <a:t>WEB</a:t>
            </a:r>
          </a:p>
          <a:p>
            <a:r>
              <a:rPr lang="zh-TW" altLang="zh-CN" sz="2400" dirty="0"/>
              <a:t>DEVELOPMENT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561173" y="1592586"/>
            <a:ext cx="13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/>
                </a:solidFill>
              </a:rPr>
              <a:t>Database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929762" y="1088820"/>
            <a:ext cx="2117410" cy="946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3"/>
                </a:solidFill>
              </a:rPr>
              <a:t>Image</a:t>
            </a:r>
          </a:p>
          <a:p>
            <a:pPr algn="ctr"/>
            <a:r>
              <a:rPr lang="zh-TW" altLang="en-US" sz="2800" b="1" dirty="0">
                <a:solidFill>
                  <a:schemeClr val="accent3"/>
                </a:solidFill>
              </a:rPr>
              <a:t>classification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954591" y="1507100"/>
            <a:ext cx="1869549" cy="51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4"/>
                </a:solidFill>
              </a:rPr>
              <a:t>Framework</a:t>
            </a:r>
            <a:endParaRPr lang="zh-CN" altLang="en-US" sz="2800" b="1" dirty="0">
              <a:solidFill>
                <a:schemeClr val="accent4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872260" y="4390493"/>
            <a:ext cx="2525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 panose="020B0604020202020204"/>
              </a:rPr>
              <a:t>HTML</a:t>
            </a:r>
          </a:p>
          <a:p>
            <a:pPr algn="ctr"/>
            <a:r>
              <a:rPr lang="zh-TW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 panose="020B0604020202020204"/>
              </a:rPr>
              <a:t>CSS</a:t>
            </a:r>
          </a:p>
          <a:p>
            <a:pPr algn="ctr"/>
            <a:r>
              <a:rPr lang="zh-TW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 panose="020B0604020202020204"/>
              </a:rPr>
              <a:t>JAVASCRIPT</a:t>
            </a:r>
          </a:p>
          <a:p>
            <a:pPr algn="ctr"/>
            <a:r>
              <a:rPr lang="zh-TW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 panose="020B0604020202020204"/>
              </a:rPr>
              <a:t>BOOTSTRAP</a:t>
            </a:r>
          </a:p>
          <a:p>
            <a:pPr algn="ctr"/>
            <a:r>
              <a:rPr lang="zh-TW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 panose="020B0604020202020204"/>
              </a:rPr>
              <a:t>(download template)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222501" y="4380862"/>
            <a:ext cx="1883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 panose="020B0604020202020204"/>
              </a:rPr>
              <a:t>SQL(Sqlite3)</a:t>
            </a:r>
          </a:p>
          <a:p>
            <a:pPr algn="ctr"/>
            <a:r>
              <a:rPr lang="zh-TW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 panose="020B0604020202020204"/>
              </a:rPr>
              <a:t>資料來源:環保署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140979" y="4416214"/>
            <a:ext cx="1800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 panose="020B0604020202020204"/>
              </a:rPr>
              <a:t>CNN</a:t>
            </a:r>
          </a:p>
          <a:p>
            <a:pPr algn="ctr"/>
            <a:r>
              <a:rPr lang="zh-TW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 panose="020B0604020202020204"/>
              </a:rPr>
              <a:t>(convolution neural network)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 panose="020B0604020202020204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047172" y="4400826"/>
            <a:ext cx="180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CN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 pitchFamily="34" charset="0" panose="020B0604020202020204"/>
                <a:cs typeface="Arial" pitchFamily="34" charset="0" panose="020B0604020202020204"/>
              </a:rPr>
              <a:t>Python - Flask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ea typeface="Arial" pitchFamily="34" charset="0" panose="020B0604020202020204"/>
              <a:cs typeface="Arial" pitchFamily="34" charset="0" panose="020B0604020202020204"/>
            </a:endParaRPr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2891683" y="3515891"/>
            <a:ext cx="720000" cy="7200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4774837" y="3515891"/>
            <a:ext cx="720000" cy="720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>
            <a:off x="6657991" y="3515891"/>
            <a:ext cx="720000" cy="72000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5" name="椭圆 34"/>
          <p:cNvSpPr>
            <a:spLocks noChangeAspect="1"/>
          </p:cNvSpPr>
          <p:nvPr/>
        </p:nvSpPr>
        <p:spPr>
          <a:xfrm>
            <a:off x="8541144" y="3515891"/>
            <a:ext cx="720000" cy="72000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36" name="直接箭头连接符 35"/>
          <p:cNvCxnSpPr/>
          <p:nvPr/>
        </p:nvCxnSpPr>
        <p:spPr>
          <a:xfrm flipH="1">
            <a:off x="3251683" y="2183652"/>
            <a:ext cx="8" cy="133223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>
            <a:off x="5134837" y="2183652"/>
            <a:ext cx="7" cy="133223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>
            <a:off x="7017991" y="2183652"/>
            <a:ext cx="6" cy="133223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>
            <a:off x="8901144" y="2183652"/>
            <a:ext cx="11" cy="1332239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217"/>
          <p:cNvSpPr>
            <a:spLocks noChangeAspect="1" noEditPoints="1"/>
          </p:cNvSpPr>
          <p:nvPr/>
        </p:nvSpPr>
        <p:spPr bwMode="auto">
          <a:xfrm>
            <a:off x="8706263" y="3672663"/>
            <a:ext cx="389764" cy="396000"/>
          </a:xfrm>
          <a:custGeom>
            <a:avLst/>
            <a:rect l="l" t="t" r="r" b="b"/>
            <a:pathLst>
              <a:path w="125" h="127">
                <a:moveTo>
                  <a:pt x="49" y="16"/>
                </a:moveTo>
                <a:lnTo>
                  <a:pt x="36" y="18"/>
                </a:lnTo>
                <a:lnTo>
                  <a:pt x="25" y="26"/>
                </a:lnTo>
                <a:lnTo>
                  <a:pt x="18" y="37"/>
                </a:lnTo>
                <a:lnTo>
                  <a:pt x="15" y="50"/>
                </a:lnTo>
                <a:lnTo>
                  <a:pt x="18" y="64"/>
                </a:lnTo>
                <a:lnTo>
                  <a:pt x="25" y="75"/>
                </a:lnTo>
                <a:lnTo>
                  <a:pt x="36" y="81"/>
                </a:lnTo>
                <a:lnTo>
                  <a:pt x="49" y="85"/>
                </a:lnTo>
                <a:lnTo>
                  <a:pt x="63" y="81"/>
                </a:lnTo>
                <a:lnTo>
                  <a:pt x="73" y="75"/>
                </a:lnTo>
                <a:lnTo>
                  <a:pt x="81" y="64"/>
                </a:lnTo>
                <a:lnTo>
                  <a:pt x="84" y="50"/>
                </a:lnTo>
                <a:lnTo>
                  <a:pt x="81" y="37"/>
                </a:lnTo>
                <a:lnTo>
                  <a:pt x="73" y="26"/>
                </a:lnTo>
                <a:lnTo>
                  <a:pt x="63" y="18"/>
                </a:lnTo>
                <a:lnTo>
                  <a:pt x="49" y="16"/>
                </a:lnTo>
                <a:close/>
                <a:moveTo>
                  <a:pt x="49" y="0"/>
                </a:moveTo>
                <a:lnTo>
                  <a:pt x="68" y="4"/>
                </a:lnTo>
                <a:lnTo>
                  <a:pt x="85" y="16"/>
                </a:lnTo>
                <a:lnTo>
                  <a:pt x="95" y="31"/>
                </a:lnTo>
                <a:lnTo>
                  <a:pt x="99" y="50"/>
                </a:lnTo>
                <a:lnTo>
                  <a:pt x="97" y="64"/>
                </a:lnTo>
                <a:lnTo>
                  <a:pt x="91" y="77"/>
                </a:lnTo>
                <a:lnTo>
                  <a:pt x="91" y="78"/>
                </a:lnTo>
                <a:lnTo>
                  <a:pt x="122" y="109"/>
                </a:lnTo>
                <a:lnTo>
                  <a:pt x="124" y="113"/>
                </a:lnTo>
                <a:lnTo>
                  <a:pt x="125" y="116"/>
                </a:lnTo>
                <a:lnTo>
                  <a:pt x="124" y="120"/>
                </a:lnTo>
                <a:lnTo>
                  <a:pt x="122" y="123"/>
                </a:lnTo>
                <a:lnTo>
                  <a:pt x="119" y="126"/>
                </a:lnTo>
                <a:lnTo>
                  <a:pt x="115" y="127"/>
                </a:lnTo>
                <a:lnTo>
                  <a:pt x="111" y="126"/>
                </a:lnTo>
                <a:lnTo>
                  <a:pt x="107" y="123"/>
                </a:lnTo>
                <a:lnTo>
                  <a:pt x="77" y="93"/>
                </a:lnTo>
                <a:lnTo>
                  <a:pt x="76" y="92"/>
                </a:lnTo>
                <a:lnTo>
                  <a:pt x="64" y="98"/>
                </a:lnTo>
                <a:lnTo>
                  <a:pt x="49" y="101"/>
                </a:lnTo>
                <a:lnTo>
                  <a:pt x="30" y="97"/>
                </a:lnTo>
                <a:lnTo>
                  <a:pt x="14" y="85"/>
                </a:lnTo>
                <a:lnTo>
                  <a:pt x="4" y="69"/>
                </a:lnTo>
                <a:lnTo>
                  <a:pt x="0" y="50"/>
                </a:lnTo>
                <a:lnTo>
                  <a:pt x="4" y="31"/>
                </a:lnTo>
                <a:lnTo>
                  <a:pt x="14" y="16"/>
                </a:lnTo>
                <a:lnTo>
                  <a:pt x="30" y="4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18"/>
          <p:cNvSpPr>
            <a:spLocks noChangeAspect="1" noEditPoints="1"/>
          </p:cNvSpPr>
          <p:nvPr/>
        </p:nvSpPr>
        <p:spPr bwMode="auto">
          <a:xfrm>
            <a:off x="3063347" y="3677311"/>
            <a:ext cx="376683" cy="396000"/>
          </a:xfrm>
          <a:custGeom>
            <a:avLst/>
            <a:rect l="l" t="t" r="r" b="b"/>
            <a:pathLst>
              <a:path w="117" h="123">
                <a:moveTo>
                  <a:pt x="54" y="38"/>
                </a:moveTo>
                <a:lnTo>
                  <a:pt x="61" y="38"/>
                </a:lnTo>
                <a:lnTo>
                  <a:pt x="66" y="41"/>
                </a:lnTo>
                <a:lnTo>
                  <a:pt x="72" y="43"/>
                </a:lnTo>
                <a:lnTo>
                  <a:pt x="75" y="45"/>
                </a:lnTo>
                <a:lnTo>
                  <a:pt x="76" y="47"/>
                </a:lnTo>
                <a:lnTo>
                  <a:pt x="78" y="47"/>
                </a:lnTo>
                <a:lnTo>
                  <a:pt x="63" y="62"/>
                </a:lnTo>
                <a:lnTo>
                  <a:pt x="62" y="60"/>
                </a:lnTo>
                <a:lnTo>
                  <a:pt x="61" y="59"/>
                </a:lnTo>
                <a:lnTo>
                  <a:pt x="57" y="58"/>
                </a:lnTo>
                <a:lnTo>
                  <a:pt x="54" y="57"/>
                </a:lnTo>
                <a:lnTo>
                  <a:pt x="51" y="58"/>
                </a:lnTo>
                <a:lnTo>
                  <a:pt x="49" y="59"/>
                </a:lnTo>
                <a:lnTo>
                  <a:pt x="46" y="60"/>
                </a:lnTo>
                <a:lnTo>
                  <a:pt x="24" y="83"/>
                </a:lnTo>
                <a:lnTo>
                  <a:pt x="21" y="85"/>
                </a:lnTo>
                <a:lnTo>
                  <a:pt x="20" y="88"/>
                </a:lnTo>
                <a:lnTo>
                  <a:pt x="20" y="91"/>
                </a:lnTo>
                <a:lnTo>
                  <a:pt x="20" y="94"/>
                </a:lnTo>
                <a:lnTo>
                  <a:pt x="21" y="97"/>
                </a:lnTo>
                <a:lnTo>
                  <a:pt x="24" y="100"/>
                </a:lnTo>
                <a:lnTo>
                  <a:pt x="24" y="100"/>
                </a:lnTo>
                <a:lnTo>
                  <a:pt x="27" y="102"/>
                </a:lnTo>
                <a:lnTo>
                  <a:pt x="31" y="104"/>
                </a:lnTo>
                <a:lnTo>
                  <a:pt x="33" y="104"/>
                </a:lnTo>
                <a:lnTo>
                  <a:pt x="36" y="104"/>
                </a:lnTo>
                <a:lnTo>
                  <a:pt x="38" y="102"/>
                </a:lnTo>
                <a:lnTo>
                  <a:pt x="41" y="100"/>
                </a:lnTo>
                <a:lnTo>
                  <a:pt x="51" y="91"/>
                </a:lnTo>
                <a:lnTo>
                  <a:pt x="54" y="89"/>
                </a:lnTo>
                <a:lnTo>
                  <a:pt x="58" y="88"/>
                </a:lnTo>
                <a:lnTo>
                  <a:pt x="61" y="89"/>
                </a:lnTo>
                <a:lnTo>
                  <a:pt x="65" y="91"/>
                </a:lnTo>
                <a:lnTo>
                  <a:pt x="66" y="94"/>
                </a:lnTo>
                <a:lnTo>
                  <a:pt x="67" y="97"/>
                </a:lnTo>
                <a:lnTo>
                  <a:pt x="66" y="101"/>
                </a:lnTo>
                <a:lnTo>
                  <a:pt x="65" y="104"/>
                </a:lnTo>
                <a:lnTo>
                  <a:pt x="55" y="114"/>
                </a:lnTo>
                <a:lnTo>
                  <a:pt x="45" y="121"/>
                </a:lnTo>
                <a:lnTo>
                  <a:pt x="33" y="123"/>
                </a:lnTo>
                <a:lnTo>
                  <a:pt x="33" y="123"/>
                </a:lnTo>
                <a:lnTo>
                  <a:pt x="21" y="121"/>
                </a:lnTo>
                <a:lnTo>
                  <a:pt x="11" y="114"/>
                </a:lnTo>
                <a:lnTo>
                  <a:pt x="10" y="113"/>
                </a:lnTo>
                <a:lnTo>
                  <a:pt x="3" y="102"/>
                </a:lnTo>
                <a:lnTo>
                  <a:pt x="0" y="91"/>
                </a:lnTo>
                <a:lnTo>
                  <a:pt x="3" y="79"/>
                </a:lnTo>
                <a:lnTo>
                  <a:pt x="10" y="70"/>
                </a:lnTo>
                <a:lnTo>
                  <a:pt x="32" y="47"/>
                </a:lnTo>
                <a:lnTo>
                  <a:pt x="42" y="40"/>
                </a:lnTo>
                <a:lnTo>
                  <a:pt x="54" y="38"/>
                </a:lnTo>
                <a:close/>
                <a:moveTo>
                  <a:pt x="86" y="0"/>
                </a:moveTo>
                <a:lnTo>
                  <a:pt x="97" y="3"/>
                </a:lnTo>
                <a:lnTo>
                  <a:pt x="107" y="9"/>
                </a:lnTo>
                <a:lnTo>
                  <a:pt x="108" y="9"/>
                </a:lnTo>
                <a:lnTo>
                  <a:pt x="114" y="20"/>
                </a:lnTo>
                <a:lnTo>
                  <a:pt x="117" y="32"/>
                </a:lnTo>
                <a:lnTo>
                  <a:pt x="114" y="43"/>
                </a:lnTo>
                <a:lnTo>
                  <a:pt x="108" y="54"/>
                </a:lnTo>
                <a:lnTo>
                  <a:pt x="86" y="76"/>
                </a:lnTo>
                <a:lnTo>
                  <a:pt x="75" y="83"/>
                </a:lnTo>
                <a:lnTo>
                  <a:pt x="63" y="85"/>
                </a:lnTo>
                <a:lnTo>
                  <a:pt x="63" y="85"/>
                </a:lnTo>
                <a:lnTo>
                  <a:pt x="51" y="83"/>
                </a:lnTo>
                <a:lnTo>
                  <a:pt x="42" y="76"/>
                </a:lnTo>
                <a:lnTo>
                  <a:pt x="41" y="75"/>
                </a:lnTo>
                <a:lnTo>
                  <a:pt x="54" y="62"/>
                </a:lnTo>
                <a:lnTo>
                  <a:pt x="55" y="63"/>
                </a:lnTo>
                <a:lnTo>
                  <a:pt x="58" y="64"/>
                </a:lnTo>
                <a:lnTo>
                  <a:pt x="61" y="66"/>
                </a:lnTo>
                <a:lnTo>
                  <a:pt x="63" y="66"/>
                </a:lnTo>
                <a:lnTo>
                  <a:pt x="67" y="66"/>
                </a:lnTo>
                <a:lnTo>
                  <a:pt x="70" y="64"/>
                </a:lnTo>
                <a:lnTo>
                  <a:pt x="72" y="63"/>
                </a:lnTo>
                <a:lnTo>
                  <a:pt x="95" y="41"/>
                </a:lnTo>
                <a:lnTo>
                  <a:pt x="96" y="38"/>
                </a:lnTo>
                <a:lnTo>
                  <a:pt x="97" y="36"/>
                </a:lnTo>
                <a:lnTo>
                  <a:pt x="97" y="32"/>
                </a:lnTo>
                <a:lnTo>
                  <a:pt x="97" y="29"/>
                </a:lnTo>
                <a:lnTo>
                  <a:pt x="96" y="26"/>
                </a:lnTo>
                <a:lnTo>
                  <a:pt x="95" y="24"/>
                </a:lnTo>
                <a:lnTo>
                  <a:pt x="93" y="22"/>
                </a:lnTo>
                <a:lnTo>
                  <a:pt x="91" y="21"/>
                </a:lnTo>
                <a:lnTo>
                  <a:pt x="88" y="20"/>
                </a:lnTo>
                <a:lnTo>
                  <a:pt x="86" y="19"/>
                </a:lnTo>
                <a:lnTo>
                  <a:pt x="82" y="20"/>
                </a:lnTo>
                <a:lnTo>
                  <a:pt x="79" y="21"/>
                </a:lnTo>
                <a:lnTo>
                  <a:pt x="76" y="22"/>
                </a:lnTo>
                <a:lnTo>
                  <a:pt x="67" y="32"/>
                </a:lnTo>
                <a:lnTo>
                  <a:pt x="65" y="34"/>
                </a:lnTo>
                <a:lnTo>
                  <a:pt x="61" y="34"/>
                </a:lnTo>
                <a:lnTo>
                  <a:pt x="57" y="34"/>
                </a:lnTo>
                <a:lnTo>
                  <a:pt x="54" y="32"/>
                </a:lnTo>
                <a:lnTo>
                  <a:pt x="51" y="29"/>
                </a:lnTo>
                <a:lnTo>
                  <a:pt x="51" y="25"/>
                </a:lnTo>
                <a:lnTo>
                  <a:pt x="51" y="21"/>
                </a:lnTo>
                <a:lnTo>
                  <a:pt x="54" y="19"/>
                </a:lnTo>
                <a:lnTo>
                  <a:pt x="63" y="9"/>
                </a:lnTo>
                <a:lnTo>
                  <a:pt x="74" y="3"/>
                </a:lnTo>
                <a:lnTo>
                  <a:pt x="8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19"/>
          <p:cNvSpPr>
            <a:spLocks noChangeAspect="1" noEditPoints="1"/>
          </p:cNvSpPr>
          <p:nvPr/>
        </p:nvSpPr>
        <p:spPr bwMode="auto">
          <a:xfrm>
            <a:off x="4980495" y="3670493"/>
            <a:ext cx="308693" cy="396000"/>
          </a:xfrm>
          <a:custGeom>
            <a:avLst/>
            <a:rect l="l" t="t" r="r" b="b"/>
            <a:pathLst>
              <a:path w="99" h="127">
                <a:moveTo>
                  <a:pt x="49" y="17"/>
                </a:moveTo>
                <a:lnTo>
                  <a:pt x="36" y="21"/>
                </a:lnTo>
                <a:lnTo>
                  <a:pt x="26" y="31"/>
                </a:lnTo>
                <a:lnTo>
                  <a:pt x="22" y="46"/>
                </a:lnTo>
                <a:lnTo>
                  <a:pt x="26" y="60"/>
                </a:lnTo>
                <a:lnTo>
                  <a:pt x="36" y="69"/>
                </a:lnTo>
                <a:lnTo>
                  <a:pt x="49" y="73"/>
                </a:lnTo>
                <a:lnTo>
                  <a:pt x="64" y="69"/>
                </a:lnTo>
                <a:lnTo>
                  <a:pt x="74" y="60"/>
                </a:lnTo>
                <a:lnTo>
                  <a:pt x="78" y="46"/>
                </a:lnTo>
                <a:lnTo>
                  <a:pt x="74" y="31"/>
                </a:lnTo>
                <a:lnTo>
                  <a:pt x="64" y="21"/>
                </a:lnTo>
                <a:lnTo>
                  <a:pt x="49" y="17"/>
                </a:lnTo>
                <a:close/>
                <a:moveTo>
                  <a:pt x="49" y="0"/>
                </a:moveTo>
                <a:lnTo>
                  <a:pt x="69" y="4"/>
                </a:lnTo>
                <a:lnTo>
                  <a:pt x="85" y="14"/>
                </a:lnTo>
                <a:lnTo>
                  <a:pt x="95" y="30"/>
                </a:lnTo>
                <a:lnTo>
                  <a:pt x="99" y="50"/>
                </a:lnTo>
                <a:lnTo>
                  <a:pt x="99" y="55"/>
                </a:lnTo>
                <a:lnTo>
                  <a:pt x="97" y="72"/>
                </a:lnTo>
                <a:lnTo>
                  <a:pt x="89" y="89"/>
                </a:lnTo>
                <a:lnTo>
                  <a:pt x="80" y="102"/>
                </a:lnTo>
                <a:lnTo>
                  <a:pt x="69" y="113"/>
                </a:lnTo>
                <a:lnTo>
                  <a:pt x="60" y="120"/>
                </a:lnTo>
                <a:lnTo>
                  <a:pt x="53" y="126"/>
                </a:lnTo>
                <a:lnTo>
                  <a:pt x="51" y="127"/>
                </a:lnTo>
                <a:lnTo>
                  <a:pt x="48" y="126"/>
                </a:lnTo>
                <a:lnTo>
                  <a:pt x="43" y="122"/>
                </a:lnTo>
                <a:lnTo>
                  <a:pt x="34" y="115"/>
                </a:lnTo>
                <a:lnTo>
                  <a:pt x="25" y="106"/>
                </a:lnTo>
                <a:lnTo>
                  <a:pt x="15" y="94"/>
                </a:lnTo>
                <a:lnTo>
                  <a:pt x="8" y="80"/>
                </a:lnTo>
                <a:lnTo>
                  <a:pt x="2" y="65"/>
                </a:lnTo>
                <a:lnTo>
                  <a:pt x="1" y="58"/>
                </a:lnTo>
                <a:lnTo>
                  <a:pt x="0" y="50"/>
                </a:lnTo>
                <a:lnTo>
                  <a:pt x="4" y="30"/>
                </a:lnTo>
                <a:lnTo>
                  <a:pt x="14" y="14"/>
                </a:lnTo>
                <a:lnTo>
                  <a:pt x="30" y="4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221"/>
          <p:cNvSpPr>
            <a:spLocks noChangeAspect="1"/>
          </p:cNvSpPr>
          <p:nvPr/>
        </p:nvSpPr>
        <p:spPr bwMode="auto">
          <a:xfrm>
            <a:off x="6811088" y="3677311"/>
            <a:ext cx="412639" cy="396000"/>
          </a:xfrm>
          <a:custGeom>
            <a:avLst/>
            <a:rect l="l" t="t" r="r" b="b"/>
            <a:pathLst>
              <a:path w="124" h="119">
                <a:moveTo>
                  <a:pt x="61" y="0"/>
                </a:moveTo>
                <a:lnTo>
                  <a:pt x="82" y="38"/>
                </a:lnTo>
                <a:lnTo>
                  <a:pt x="124" y="45"/>
                </a:lnTo>
                <a:lnTo>
                  <a:pt x="95" y="77"/>
                </a:lnTo>
                <a:lnTo>
                  <a:pt x="101" y="119"/>
                </a:lnTo>
                <a:lnTo>
                  <a:pt x="61" y="100"/>
                </a:lnTo>
                <a:lnTo>
                  <a:pt x="23" y="119"/>
                </a:lnTo>
                <a:lnTo>
                  <a:pt x="29" y="77"/>
                </a:lnTo>
                <a:lnTo>
                  <a:pt x="0" y="45"/>
                </a:lnTo>
                <a:lnTo>
                  <a:pt x="42" y="38"/>
                </a:lnTo>
                <a:lnTo>
                  <a:pt x="6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5" name="椭圆 44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8" name="直接连接符 57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58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206158" y="351898"/>
            <a:ext cx="4690556" cy="464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</a:rPr>
              <a:t>使用的工具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 panose="020B0503020204020204"/>
              <a:ea typeface="微软雅黑" pitchFamily="34" charset="-122" panose="020B0503020204020204"/>
            </a:endParaRPr>
          </a:p>
        </p:txBody>
      </p:sp>
      <p:sp>
        <p:nvSpPr>
          <p:cNvPr id="4" name="投影片編號版面配置區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5" name="椭圆 44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8" name="直接连接符 57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58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206158" y="351898"/>
            <a:ext cx="4690556" cy="464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</a:rPr>
              <a:t>CNN Model</a:t>
            </a:r>
          </a:p>
        </p:txBody>
      </p:sp>
      <p:sp>
        <p:nvSpPr>
          <p:cNvPr id="4" name="投影片編號版面配置區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2" name="Picture 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23338" y="2401107"/>
            <a:ext cx="5418738" cy="1279735"/>
          </a:xfrm>
          <a:prstGeom prst="rect">
            <a:avLst/>
          </a:prstGeom>
        </p:spPr>
      </p:pic>
      <p:pic>
        <p:nvPicPr>
          <p:cNvPr id="3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60468" y="3445611"/>
            <a:ext cx="7452399" cy="1796561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60666" y="4759677"/>
            <a:ext cx="6699867" cy="1610808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4781" y="2722654"/>
            <a:ext cx="6766415" cy="1621238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58617" y="5058980"/>
            <a:ext cx="6880563" cy="172729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102822" y="958353"/>
            <a:ext cx="9427327" cy="1398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Font typeface="Arial" pitchFamily="34" charset="0" panose="020B0604020202020204"/>
              <a:buNone/>
            </a:pPr>
            <a:r>
              <a:rPr lang="zh-TW" altLang="en-US" dirty="0">
                <a:latin typeface="+mj-ea"/>
                <a:ea typeface="+mj-ea"/>
              </a:rPr>
              <a:t>問題：樣本數量不足以支撐模型的訓練和測試</a:t>
            </a:r>
            <a:endParaRPr lang="en-US" altLang="zh-TW" dirty="0">
              <a:latin typeface="+mj-ea"/>
              <a:ea typeface="+mj-ea"/>
            </a:endParaRPr>
          </a:p>
          <a:p>
            <a:pPr marL="0" indent="0">
              <a:lnSpc>
                <a:spcPct val="120000"/>
              </a:lnSpc>
              <a:buFont typeface="Arial" pitchFamily="34" charset="0" panose="020B0604020202020204"/>
              <a:buNone/>
            </a:pPr>
            <a:r>
              <a:rPr lang="zh-TW" altLang="en-US" dirty="0"/>
              <a:t>訓練數據：每個類別僅有一張圖片 </a:t>
            </a:r>
            <a:r>
              <a:rPr lang="en-US" altLang="zh-TW" dirty="0"/>
              <a:t>(</a:t>
            </a:r>
            <a:r>
              <a:rPr lang="zh-TW" altLang="en-US" dirty="0"/>
              <a:t>預測肯定</a:t>
            </a:r>
            <a:r>
              <a:rPr lang="en-US" altLang="zh-TW" dirty="0"/>
              <a:t>overfit)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     --&gt; </a:t>
            </a:r>
            <a:r>
              <a:rPr lang="zh-TW" altLang="en-US" dirty="0"/>
              <a:t>使用</a:t>
            </a:r>
            <a:r>
              <a:rPr lang="en-US" altLang="zh-TW" dirty="0" err="1"/>
              <a:t>ImageDataGenerator</a:t>
            </a:r>
            <a:r>
              <a:rPr lang="zh-TW" altLang="en-US" dirty="0"/>
              <a:t>進行資料增補，將每個圖片增加</a:t>
            </a:r>
            <a:r>
              <a:rPr lang="en-US" altLang="zh-TW" dirty="0"/>
              <a:t>16</a:t>
            </a:r>
            <a:r>
              <a:rPr lang="zh-TW" altLang="en-US" dirty="0"/>
              <a:t>張。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     --&gt; </a:t>
            </a:r>
            <a:r>
              <a:rPr lang="zh-TW" altLang="en-US" dirty="0"/>
              <a:t>使用了</a:t>
            </a:r>
            <a:r>
              <a:rPr lang="en-US" altLang="zh-TW" dirty="0"/>
              <a:t>L2</a:t>
            </a:r>
            <a:r>
              <a:rPr lang="zh-TW" altLang="en-US" dirty="0"/>
              <a:t>正規化，仍然無法解決過度擬合的問題。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5" name="椭圆 44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8" name="直接连接符 57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58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206158" y="351898"/>
            <a:ext cx="6146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</a:rPr>
              <a:t>CNN Model 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</a:rPr>
              <a:t>訓練過程</a:t>
            </a:r>
          </a:p>
        </p:txBody>
      </p:sp>
      <p:sp>
        <p:nvSpPr>
          <p:cNvPr id="4" name="投影片編號版面配置區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175827" y="926360"/>
            <a:ext cx="6916803" cy="1921334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76345" y="2730297"/>
            <a:ext cx="7662349" cy="1853200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66018" y="4583497"/>
            <a:ext cx="6671524" cy="1737449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2593542" y="1463115"/>
            <a:ext cx="6069875" cy="1142171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360731" y="2657402"/>
            <a:ext cx="3979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訓練後期：</a:t>
            </a:r>
            <a:endParaRPr lang="en-US" altLang="zh-TW" dirty="0"/>
          </a:p>
          <a:p>
            <a:r>
              <a:rPr lang="zh-TW" altLang="en-US" dirty="0"/>
              <a:t>訓練集準確度：</a:t>
            </a:r>
            <a:r>
              <a:rPr lang="en-US" altLang="zh-TW" dirty="0"/>
              <a:t> ~0.8</a:t>
            </a:r>
          </a:p>
          <a:p>
            <a:r>
              <a:rPr lang="zh-TW" altLang="en-US" dirty="0"/>
              <a:t>驗證集準確度： </a:t>
            </a:r>
            <a:r>
              <a:rPr lang="en-US" altLang="zh-TW" dirty="0"/>
              <a:t>~1 </a:t>
            </a:r>
          </a:p>
          <a:p>
            <a:endParaRPr lang="en-US" altLang="zh-TW" dirty="0"/>
          </a:p>
          <a:p>
            <a:r>
              <a:rPr lang="zh-TW" altLang="en-US" dirty="0"/>
              <a:t>原因：</a:t>
            </a:r>
            <a:endParaRPr lang="en-US" altLang="zh-TW" dirty="0"/>
          </a:p>
          <a:p>
            <a:r>
              <a:rPr lang="zh-TW" altLang="en-US" dirty="0"/>
              <a:t>資料擴增後，訓練資料：</a:t>
            </a:r>
            <a:r>
              <a:rPr lang="en-US" altLang="zh-TW" dirty="0"/>
              <a:t> 16</a:t>
            </a:r>
            <a:r>
              <a:rPr lang="zh-TW" altLang="en-US" dirty="0"/>
              <a:t>張</a:t>
            </a:r>
            <a:r>
              <a:rPr lang="en-US" altLang="zh-TW" dirty="0"/>
              <a:t>/</a:t>
            </a:r>
            <a:r>
              <a:rPr lang="zh-TW" altLang="en-US" dirty="0"/>
              <a:t>類別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測試資料： </a:t>
            </a:r>
            <a:r>
              <a:rPr lang="en-US" altLang="zh-TW" dirty="0"/>
              <a:t>1</a:t>
            </a:r>
            <a:r>
              <a:rPr lang="zh-TW" altLang="en-US" dirty="0"/>
              <a:t> 張</a:t>
            </a:r>
            <a:r>
              <a:rPr lang="en-US" altLang="zh-TW" dirty="0"/>
              <a:t>(</a:t>
            </a:r>
            <a:r>
              <a:rPr lang="zh-TW" altLang="en-US" dirty="0"/>
              <a:t>原圖</a:t>
            </a:r>
            <a:r>
              <a:rPr lang="en-US" altLang="zh-TW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46703" y="845724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86921" y="1013365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258148" y="2729569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002996" y="1441623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576876" y="473053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372517" y="2863156"/>
            <a:ext cx="1130239" cy="11302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866883" y="4503323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723471" y="4325230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153761" y="4912257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487154" y="4570167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65768" y="607469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9011193" y="1314991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050406" y="2352147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75587" y="3104117"/>
            <a:ext cx="446864" cy="4468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136206" y="2457951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569022" y="2863153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958568" y="3534632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347622" y="1076999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614029" y="3517142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754995" y="307562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509575" y="1687036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763797" y="2096797"/>
            <a:ext cx="2664415" cy="2664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b="1" dirty="0">
                <a:latin typeface="微软雅黑" pitchFamily="34" charset="-122" panose="020B0503020204020204"/>
                <a:ea typeface="微软雅黑" pitchFamily="34" charset="-122" panose="020B0503020204020204"/>
              </a:rPr>
              <a:t>3</a:t>
            </a:r>
            <a:endParaRPr lang="zh-CN" altLang="en-US" sz="16600" b="1" dirty="0">
              <a:latin typeface="微软雅黑" pitchFamily="34" charset="-122" panose="020B0503020204020204"/>
              <a:ea typeface="微软雅黑" pitchFamily="34" charset="-122" panose="020B0503020204020204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41229" y="4954389"/>
            <a:ext cx="55095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  <a:cs typeface="Times New Roman" pitchFamily="18" charset="0" panose="02020603050405020304"/>
              </a:rPr>
              <a:t>DEMO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 panose="020B0503020204020204"/>
              <a:ea typeface="微软雅黑" pitchFamily="34" charset="-122" panose="020B0503020204020204"/>
            </a:endParaRPr>
          </a:p>
        </p:txBody>
      </p:sp>
      <p:sp>
        <p:nvSpPr>
          <p:cNvPr id="27" name="投影片編號版面配置區 2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5"/>
          <p:cNvSpPr txBox="1"/>
          <p:nvPr/>
        </p:nvSpPr>
        <p:spPr>
          <a:xfrm>
            <a:off x="5164022" y="2085341"/>
            <a:ext cx="365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itchFamily="34" charset="-122" panose="020B0503020204020204"/>
                <a:ea typeface="微软雅黑" pitchFamily="34" charset="-122" panose="020B0503020204020204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itchFamily="34" charset="-122" panose="020B0503020204020204"/>
              <a:ea typeface="微软雅黑" pitchFamily="34" charset="-122" panose="020B0503020204020204"/>
            </a:endParaRPr>
          </a:p>
        </p:txBody>
      </p:sp>
      <p:sp>
        <p:nvSpPr>
          <p:cNvPr id="28" name="TextBox 45"/>
          <p:cNvSpPr txBox="1"/>
          <p:nvPr/>
        </p:nvSpPr>
        <p:spPr>
          <a:xfrm>
            <a:off x="2569654" y="4911315"/>
            <a:ext cx="365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itchFamily="34" charset="-122" panose="020B0503020204020204"/>
                <a:ea typeface="微软雅黑" pitchFamily="34" charset="-122" panose="020B0503020204020204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微软雅黑" pitchFamily="34" charset="-122" panose="020B0503020204020204"/>
              <a:ea typeface="微软雅黑" pitchFamily="34" charset="-122" panose="020B0503020204020204"/>
            </a:endParaRPr>
          </a:p>
        </p:txBody>
      </p:sp>
      <p:sp>
        <p:nvSpPr>
          <p:cNvPr id="29" name="TextBox 46"/>
          <p:cNvSpPr txBox="1"/>
          <p:nvPr/>
        </p:nvSpPr>
        <p:spPr>
          <a:xfrm>
            <a:off x="5138538" y="4911315"/>
            <a:ext cx="365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itchFamily="34" charset="-122" panose="020B0503020204020204"/>
                <a:ea typeface="微软雅黑" pitchFamily="34" charset="-122" panose="020B0503020204020204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微软雅黑" pitchFamily="34" charset="-122" panose="020B0503020204020204"/>
              <a:ea typeface="微软雅黑" pitchFamily="34" charset="-122" panose="020B0503020204020204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36" name="椭圆 35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9" name="直接连接符 48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平行四边形 49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206158" y="351898"/>
            <a:ext cx="4690556" cy="464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  <a:cs typeface="Times New Roman" pitchFamily="18" charset="0" panose="02020603050405020304"/>
              </a:rPr>
              <a:t>Demo video</a:t>
            </a:r>
            <a:r>
              <a:rPr lang="zh-TW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  <a:cs typeface="Times New Roman" pitchFamily="18" charset="0" panose="02020603050405020304"/>
              </a:rPr>
              <a:t>/ on-site demo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 panose="020B0503020204020204"/>
              <a:ea typeface="微软雅黑" pitchFamily="34" charset="-122" panose="020B0503020204020204"/>
            </a:endParaRPr>
          </a:p>
        </p:txBody>
      </p:sp>
      <p:sp>
        <p:nvSpPr>
          <p:cNvPr id="5" name="投影片編號版面配置區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3" name="Group2_demo — Mozilla Firefox 2023-05-11 14-49-4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2140201" y="1013203"/>
            <a:ext cx="9879068" cy="5248255"/>
          </a:xfrm>
          <a:prstGeom prst="rect">
            <a:avLst/>
          </a:prstGeom>
        </p:spPr>
      </p:pic>
    </p:spTree>
  </p:cSld>
  <p:clrMapOvr>
    <a:masterClrMapping/>
  </p:clrMapOvr>
  <p:transition spd="slow" advTm="722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99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46703" y="845724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86921" y="1013365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258148" y="2729569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002996" y="1441623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576876" y="473053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372517" y="2863156"/>
            <a:ext cx="1130239" cy="11302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866883" y="4503323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723471" y="4325230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153761" y="4912257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487154" y="4570167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65768" y="607469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9011193" y="1314991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050406" y="2352147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75587" y="3104117"/>
            <a:ext cx="446864" cy="4468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136206" y="2457951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569022" y="2863153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958568" y="3534632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347622" y="1076999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614029" y="3517142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754995" y="307562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509575" y="1687036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763797" y="2096797"/>
            <a:ext cx="2664415" cy="2664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b="1" dirty="0">
                <a:latin typeface="微软雅黑" pitchFamily="34" charset="-122" panose="020B0503020204020204"/>
                <a:ea typeface="微软雅黑" pitchFamily="34" charset="-122" panose="020B0503020204020204"/>
              </a:rPr>
              <a:t>4</a:t>
            </a:r>
            <a:endParaRPr lang="zh-CN" altLang="en-US" sz="16600" b="1" dirty="0">
              <a:latin typeface="微软雅黑" pitchFamily="34" charset="-122" panose="020B0503020204020204"/>
              <a:ea typeface="微软雅黑" pitchFamily="34" charset="-122" panose="020B0503020204020204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41229" y="4954389"/>
            <a:ext cx="55095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  <a:cs typeface="Times New Roman" pitchFamily="18" charset="0" panose="02020603050405020304"/>
              </a:rPr>
              <a:t>結語</a:t>
            </a:r>
            <a:endParaRPr lang="en-US" altLang="zh-TW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 panose="020B0503020204020204"/>
              <a:ea typeface="微软雅黑" pitchFamily="34" charset="-122" panose="020B0503020204020204"/>
              <a:cs typeface="Times New Roman" pitchFamily="18" charset="0" panose="02020603050405020304"/>
            </a:endParaRPr>
          </a:p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  <a:cs typeface="Times New Roman" pitchFamily="18" charset="0" panose="02020603050405020304"/>
              </a:rPr>
              <a:t>Q&amp;A </a:t>
            </a:r>
          </a:p>
        </p:txBody>
      </p:sp>
      <p:sp>
        <p:nvSpPr>
          <p:cNvPr id="27" name="投影片編號版面配置區 2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37" name="椭圆 36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0" name="直接连接符 49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平行四边形 50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206158" y="351898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  <a:cs typeface="Times New Roman" pitchFamily="18" charset="0" panose="02020603050405020304"/>
              </a:rPr>
              <a:t>結語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 panose="020B0503020204020204"/>
              <a:ea typeface="微软雅黑" pitchFamily="34" charset="-122" panose="020B0503020204020204"/>
              <a:cs typeface="Times New Roman" pitchFamily="18" charset="0" panose="02020603050405020304"/>
            </a:endParaRPr>
          </a:p>
        </p:txBody>
      </p:sp>
      <p:sp>
        <p:nvSpPr>
          <p:cNvPr id="5" name="Freeform 24"/>
          <p:cNvSpPr/>
          <p:nvPr/>
        </p:nvSpPr>
        <p:spPr bwMode="auto">
          <a:xfrm rot="19869509">
            <a:off x="1917454" y="891931"/>
            <a:ext cx="1512338" cy="1105123"/>
          </a:xfrm>
          <a:custGeom>
            <a:avLst/>
            <a:rect l="l" t="t" r="r" b="b"/>
            <a:pathLst>
              <a:path w="1006" h="737">
                <a:moveTo>
                  <a:pt x="212" y="93"/>
                </a:moveTo>
                <a:cubicBezTo>
                  <a:pt x="212" y="93"/>
                  <a:pt x="212" y="93"/>
                  <a:pt x="212" y="93"/>
                </a:cubicBezTo>
                <a:cubicBezTo>
                  <a:pt x="934" y="496"/>
                  <a:pt x="934" y="496"/>
                  <a:pt x="934" y="496"/>
                </a:cubicBezTo>
                <a:cubicBezTo>
                  <a:pt x="1006" y="693"/>
                  <a:pt x="1006" y="693"/>
                  <a:pt x="1006" y="693"/>
                </a:cubicBezTo>
                <a:cubicBezTo>
                  <a:pt x="799" y="737"/>
                  <a:pt x="799" y="737"/>
                  <a:pt x="799" y="737"/>
                </a:cubicBezTo>
                <a:cubicBezTo>
                  <a:pt x="274" y="444"/>
                  <a:pt x="274" y="444"/>
                  <a:pt x="274" y="444"/>
                </a:cubicBezTo>
                <a:cubicBezTo>
                  <a:pt x="208" y="407"/>
                  <a:pt x="143" y="370"/>
                  <a:pt x="77" y="334"/>
                </a:cubicBezTo>
                <a:cubicBezTo>
                  <a:pt x="0" y="291"/>
                  <a:pt x="29" y="252"/>
                  <a:pt x="46" y="223"/>
                </a:cubicBezTo>
                <a:cubicBezTo>
                  <a:pt x="170" y="0"/>
                  <a:pt x="170" y="0"/>
                  <a:pt x="170" y="0"/>
                </a:cubicBezTo>
                <a:cubicBezTo>
                  <a:pt x="157" y="26"/>
                  <a:pt x="150" y="58"/>
                  <a:pt x="212" y="93"/>
                </a:cubicBezTo>
                <a:cubicBezTo>
                  <a:pt x="212" y="93"/>
                  <a:pt x="212" y="93"/>
                  <a:pt x="212" y="9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453846" y="1779749"/>
            <a:ext cx="8816125" cy="2351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0" i="0" dirty="0">
                <a:solidFill>
                  <a:srgbClr val="374151"/>
                </a:solidFill>
                <a:effectLst/>
                <a:latin typeface="Söhne"/>
              </a:rPr>
              <a:t>CNN</a:t>
            </a:r>
            <a:r>
              <a:rPr lang="zh-TW" altLang="en-US" sz="2000" b="0" i="0" dirty="0">
                <a:solidFill>
                  <a:srgbClr val="374151"/>
                </a:solidFill>
                <a:effectLst/>
                <a:latin typeface="Söhne"/>
              </a:rPr>
              <a:t>圖像分類模型改進方式</a:t>
            </a:r>
            <a:r>
              <a:rPr lang="zh-TW" altLang="zh-TW" sz="2000" dirty="0"/>
              <a:t>: </a:t>
            </a:r>
            <a:endParaRPr lang="en-US" altLang="zh-TW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b="0" i="0" dirty="0">
                <a:solidFill>
                  <a:srgbClr val="374151"/>
                </a:solidFill>
                <a:effectLst/>
                <a:latin typeface="Söhne"/>
              </a:rPr>
              <a:t>增加數據量：收集更多圖像或類別以提高模型訓練效果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b="0" i="0" dirty="0">
                <a:solidFill>
                  <a:srgbClr val="374151"/>
                </a:solidFill>
                <a:effectLst/>
                <a:latin typeface="Söhne"/>
              </a:rPr>
              <a:t>數據擴增：對每個圖像進行增強，增加數據多樣性以改進模型泛化能力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b="0" i="0" dirty="0">
                <a:solidFill>
                  <a:srgbClr val="374151"/>
                </a:solidFill>
                <a:effectLst/>
                <a:latin typeface="Söhne"/>
              </a:rPr>
              <a:t>添加正規化和提前停止：以防止過度擬合模型，增加模型的準確性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b="0" i="0" dirty="0">
                <a:solidFill>
                  <a:srgbClr val="374151"/>
                </a:solidFill>
                <a:effectLst/>
                <a:latin typeface="Söhne"/>
              </a:rPr>
              <a:t>進行超參數優化：調整模型參數以提高模型性能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453846" y="4713726"/>
            <a:ext cx="7604805" cy="1428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優化網頁方式</a:t>
            </a:r>
            <a:r>
              <a:rPr lang="zh-TW" altLang="zh-TW" sz="2000" dirty="0"/>
              <a:t>: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dirty="0"/>
              <a:t>增加網站內容：在網頁中添加更多項目或產品</a:t>
            </a:r>
            <a:endParaRPr lang="zh-TW" altLang="zh-TW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dirty="0"/>
              <a:t>設置社交媒體連結：建立 </a:t>
            </a:r>
            <a:r>
              <a:rPr lang="en-US" altLang="zh-TW" sz="2000" dirty="0"/>
              <a:t>Facebook </a:t>
            </a:r>
            <a:r>
              <a:rPr lang="zh-TW" altLang="en-US" sz="2000" dirty="0"/>
              <a:t>或 </a:t>
            </a:r>
            <a:r>
              <a:rPr lang="en-US" altLang="zh-TW" sz="2000" dirty="0"/>
              <a:t>Instagram </a:t>
            </a:r>
            <a:r>
              <a:rPr lang="zh-TW" altLang="en-US" sz="2000" dirty="0"/>
              <a:t>頁面的連結</a:t>
            </a:r>
            <a:endParaRPr lang="zh-TW" altLang="zh-TW" sz="2000" dirty="0"/>
          </a:p>
        </p:txBody>
      </p:sp>
      <p:sp>
        <p:nvSpPr>
          <p:cNvPr id="53" name="Freeform 13"/>
          <p:cNvSpPr/>
          <p:nvPr/>
        </p:nvSpPr>
        <p:spPr bwMode="auto">
          <a:xfrm rot="12748222">
            <a:off x="1835511" y="3940056"/>
            <a:ext cx="1516063" cy="1089025"/>
          </a:xfrm>
          <a:custGeom>
            <a:avLst/>
            <a:rect l="l" t="t" r="r" b="b"/>
            <a:pathLst>
              <a:path w="1007" h="724">
                <a:moveTo>
                  <a:pt x="906" y="280"/>
                </a:moveTo>
                <a:cubicBezTo>
                  <a:pt x="905" y="280"/>
                  <a:pt x="905" y="280"/>
                  <a:pt x="905" y="280"/>
                </a:cubicBezTo>
                <a:cubicBezTo>
                  <a:pt x="208" y="724"/>
                  <a:pt x="208" y="724"/>
                  <a:pt x="208" y="724"/>
                </a:cubicBezTo>
                <a:cubicBezTo>
                  <a:pt x="0" y="693"/>
                  <a:pt x="0" y="693"/>
                  <a:pt x="0" y="693"/>
                </a:cubicBezTo>
                <a:cubicBezTo>
                  <a:pt x="60" y="490"/>
                  <a:pt x="60" y="490"/>
                  <a:pt x="60" y="490"/>
                </a:cubicBezTo>
                <a:cubicBezTo>
                  <a:pt x="568" y="168"/>
                  <a:pt x="568" y="168"/>
                  <a:pt x="568" y="168"/>
                </a:cubicBezTo>
                <a:cubicBezTo>
                  <a:pt x="631" y="128"/>
                  <a:pt x="694" y="87"/>
                  <a:pt x="758" y="47"/>
                </a:cubicBezTo>
                <a:cubicBezTo>
                  <a:pt x="832" y="0"/>
                  <a:pt x="852" y="44"/>
                  <a:pt x="870" y="72"/>
                </a:cubicBezTo>
                <a:cubicBezTo>
                  <a:pt x="1007" y="288"/>
                  <a:pt x="1007" y="288"/>
                  <a:pt x="1007" y="288"/>
                </a:cubicBezTo>
                <a:cubicBezTo>
                  <a:pt x="990" y="263"/>
                  <a:pt x="966" y="242"/>
                  <a:pt x="906" y="2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2319334" y="4254727"/>
            <a:ext cx="11087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網頁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2315448" y="1320750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/>
              <a:t>模型</a:t>
            </a:r>
          </a:p>
        </p:txBody>
      </p:sp>
      <p:sp>
        <p:nvSpPr>
          <p:cNvPr id="4" name="投影片編號版面配置區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5874559" y="-685186"/>
            <a:ext cx="6781080" cy="8387873"/>
            <a:chOff x="-1344978" y="-685187"/>
            <a:chExt cx="6781080" cy="8387873"/>
          </a:xfrm>
        </p:grpSpPr>
        <p:sp>
          <p:nvSpPr>
            <p:cNvPr id="2" name="椭圆 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574093" y="4429124"/>
              <a:ext cx="2798256" cy="27982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-185195" y="5404454"/>
              <a:ext cx="1351188" cy="13511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666017" y="5533920"/>
              <a:ext cx="1894088" cy="18940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517229" y="5808598"/>
              <a:ext cx="1894088" cy="18940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1742802" y="2512764"/>
            <a:ext cx="3456299" cy="1107996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微软雅黑" pitchFamily="34" charset="-122" panose="020B0503020204020204"/>
                <a:ea typeface="微软雅黑" pitchFamily="34" charset="-122" panose="020B0503020204020204"/>
                <a:cs typeface="Times New Roman" pitchFamily="18" charset="0" panose="02020603050405020304"/>
              </a:rPr>
              <a:t>THANK</a:t>
            </a:r>
          </a:p>
        </p:txBody>
      </p:sp>
      <p:sp>
        <p:nvSpPr>
          <p:cNvPr id="21" name="矩形 20"/>
          <p:cNvSpPr/>
          <p:nvPr/>
        </p:nvSpPr>
        <p:spPr>
          <a:xfrm>
            <a:off x="1742800" y="3588903"/>
            <a:ext cx="2060308" cy="1107996"/>
          </a:xfrm>
          <a:prstGeom prst="rect">
            <a:avLst/>
          </a:prstGeom>
          <a:solidFill>
            <a:schemeClr val="accent5"/>
          </a:solidFill>
        </p:spPr>
        <p:txBody>
          <a:bodyPr wrap="none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微软雅黑" pitchFamily="34" charset="-122" panose="020B0503020204020204"/>
                <a:ea typeface="微软雅黑" pitchFamily="34" charset="-122" panose="020B0503020204020204"/>
                <a:cs typeface="Times New Roman" pitchFamily="18" charset="0" panose="02020603050405020304"/>
              </a:rPr>
              <a:t>YOU</a:t>
            </a:r>
            <a:endParaRPr lang="zh-CN" altLang="en-US" sz="6600" b="1" dirty="0">
              <a:solidFill>
                <a:schemeClr val="bg1"/>
              </a:solidFill>
              <a:latin typeface="微软雅黑" pitchFamily="34" charset="-122" panose="020B0503020204020204"/>
              <a:ea typeface="微软雅黑" pitchFamily="34" charset="-122" panose="020B0503020204020204"/>
            </a:endParaRPr>
          </a:p>
        </p:txBody>
      </p:sp>
      <p:sp>
        <p:nvSpPr>
          <p:cNvPr id="24" name="投影片編號版面配置區 2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644651" y="5254244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 rot="16200000">
            <a:off x="2078817" y="6403894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rot="16200000">
            <a:off x="3817256" y="5935311"/>
            <a:ext cx="1318720" cy="1318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16200000">
            <a:off x="4925647" y="6645920"/>
            <a:ext cx="1947513" cy="1947513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6200000">
            <a:off x="1746036" y="3977999"/>
            <a:ext cx="2606873" cy="2606873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6200000">
            <a:off x="-208096" y="4762428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16200000">
            <a:off x="6635340" y="6243404"/>
            <a:ext cx="1130239" cy="113023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6200000">
            <a:off x="7357899" y="5524708"/>
            <a:ext cx="2798256" cy="27982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6200000">
            <a:off x="7991706" y="6582879"/>
            <a:ext cx="1351188" cy="13511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6200000">
            <a:off x="9125925" y="4862025"/>
            <a:ext cx="1894088" cy="189408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6200000">
            <a:off x="10510752" y="5474419"/>
            <a:ext cx="1894088" cy="189408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6200000">
            <a:off x="5908155" y="5671013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6200000">
            <a:off x="6480603" y="6497251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6200000">
            <a:off x="5838946" y="6858047"/>
            <a:ext cx="334678" cy="3346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16200000">
            <a:off x="5711165" y="5089878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16200000">
            <a:off x="7090639" y="5089877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6200000">
            <a:off x="1294480" y="3601826"/>
            <a:ext cx="1656813" cy="1656813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0" y="1142816"/>
            <a:ext cx="12192000" cy="1415219"/>
          </a:xfrm>
          <a:custGeom>
            <a:avLst/>
            <a:rect l="l" t="t" r="r" b="b"/>
            <a:pathLst>
              <a:path w="9144000" h="1415219">
                <a:moveTo>
                  <a:pt x="0" y="472630"/>
                </a:moveTo>
                <a:cubicBezTo>
                  <a:pt x="970280" y="923480"/>
                  <a:pt x="1940560" y="1374330"/>
                  <a:pt x="2712720" y="1295590"/>
                </a:cubicBezTo>
                <a:cubicBezTo>
                  <a:pt x="3484880" y="1216850"/>
                  <a:pt x="3868420" y="-17590"/>
                  <a:pt x="4632960" y="190"/>
                </a:cubicBezTo>
                <a:cubicBezTo>
                  <a:pt x="5397500" y="17970"/>
                  <a:pt x="6548120" y="1305750"/>
                  <a:pt x="7299960" y="1402270"/>
                </a:cubicBezTo>
                <a:cubicBezTo>
                  <a:pt x="8051800" y="1498790"/>
                  <a:pt x="8597900" y="1039050"/>
                  <a:pt x="9144000" y="579310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998754" y="2013974"/>
            <a:ext cx="544059" cy="5440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473504" y="1850422"/>
            <a:ext cx="544059" cy="5440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472319" y="1123776"/>
            <a:ext cx="544059" cy="5440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640288" y="2305039"/>
            <a:ext cx="544059" cy="54405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174449" y="862037"/>
            <a:ext cx="28431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</a:rPr>
              <a:t>團隊成員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 panose="020B0503020204020204"/>
              <a:ea typeface="微软雅黑" pitchFamily="34" charset="-122" panose="020B0503020204020204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120485" y="2636505"/>
            <a:ext cx="28431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  <a:cs typeface="Times New Roman" pitchFamily="18" charset="0" panose="02020603050405020304"/>
              </a:rPr>
              <a:t>專案介紹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 panose="020B0503020204020204"/>
              <a:ea typeface="微软雅黑" pitchFamily="34" charset="-122" panose="020B0503020204020204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016379" y="406205"/>
            <a:ext cx="28431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</a:rPr>
              <a:t>DEMO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 panose="020B0503020204020204"/>
              <a:ea typeface="微软雅黑" pitchFamily="34" charset="-122" panose="020B0503020204020204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901043" y="3027269"/>
            <a:ext cx="28431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</a:rPr>
              <a:t>結語 </a:t>
            </a: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</a:rPr>
              <a:t>Q&amp;A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 panose="020B0503020204020204"/>
              <a:ea typeface="微软雅黑" pitchFamily="34" charset="-122" panose="020B0503020204020204"/>
            </a:endParaRPr>
          </a:p>
        </p:txBody>
      </p:sp>
      <p:sp>
        <p:nvSpPr>
          <p:cNvPr id="30" name="投影片編號版面配置區 29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46703" y="845724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86921" y="1013365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258148" y="2729569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002996" y="1441623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576876" y="473053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372517" y="2863156"/>
            <a:ext cx="1130239" cy="11302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866883" y="4503323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723471" y="4325230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153761" y="4912257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487154" y="4570167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65768" y="607469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9011193" y="1314991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050406" y="2352147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75587" y="3104117"/>
            <a:ext cx="446864" cy="4468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136206" y="2457951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569022" y="2863153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958568" y="3534632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347622" y="1076999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614029" y="3517142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754995" y="307562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509575" y="1687036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763797" y="2096797"/>
            <a:ext cx="2664415" cy="2664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b="1" dirty="0">
                <a:latin typeface="微软雅黑" pitchFamily="34" charset="-122" panose="020B0503020204020204"/>
                <a:ea typeface="微软雅黑" pitchFamily="34" charset="-122" panose="020B0503020204020204"/>
              </a:rPr>
              <a:t>1</a:t>
            </a:r>
            <a:endParaRPr lang="zh-CN" altLang="en-US" sz="16600" b="1" dirty="0">
              <a:latin typeface="微软雅黑" pitchFamily="34" charset="-122" panose="020B0503020204020204"/>
              <a:ea typeface="微软雅黑" pitchFamily="34" charset="-122" panose="020B0503020204020204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41229" y="4954389"/>
            <a:ext cx="55095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  <a:cs typeface="Times New Roman" pitchFamily="18" charset="0" panose="02020603050405020304"/>
              </a:rPr>
              <a:t>團隊成員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  <a:cs typeface="Times New Roman" pitchFamily="18" charset="0" panose="02020603050405020304"/>
              </a:rPr>
              <a:t> </a:t>
            </a:r>
          </a:p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  <a:cs typeface="Times New Roman" pitchFamily="18" charset="0" panose="02020603050405020304"/>
              </a:rPr>
              <a:t>Team member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 panose="020B0503020204020204"/>
              <a:ea typeface="微软雅黑" pitchFamily="34" charset="-122" panose="020B0503020204020204"/>
            </a:endParaRPr>
          </a:p>
        </p:txBody>
      </p:sp>
      <p:sp>
        <p:nvSpPr>
          <p:cNvPr id="27" name="投影片編號版面配置區 2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793284" y="2201861"/>
            <a:ext cx="2337597" cy="555241"/>
            <a:chOff x="2248056" y="1215763"/>
            <a:chExt cx="2337597" cy="555241"/>
          </a:xfrm>
        </p:grpSpPr>
        <p:sp>
          <p:nvSpPr>
            <p:cNvPr id="20" name="菱形 19"/>
            <p:cNvSpPr/>
            <p:nvPr/>
          </p:nvSpPr>
          <p:spPr>
            <a:xfrm>
              <a:off x="2248056" y="1215763"/>
              <a:ext cx="349808" cy="555241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647069" y="1313646"/>
              <a:ext cx="1938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 panose="020B0604020202020204"/>
                </a:rPr>
                <a:t>蕭翔文</a:t>
              </a: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 panose="020B0604020202020204"/>
                </a:rPr>
                <a:t> 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31" name="椭圆 30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平行四边形 44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206158" y="351898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  <a:cs typeface="Times New Roman" pitchFamily="18" charset="0" panose="02020603050405020304"/>
              </a:rPr>
              <a:t>團隊成員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 panose="020B0503020204020204"/>
              <a:ea typeface="微软雅黑" pitchFamily="34" charset="-122" panose="020B0503020204020204"/>
            </a:endParaRPr>
          </a:p>
        </p:txBody>
      </p:sp>
      <p:sp>
        <p:nvSpPr>
          <p:cNvPr id="4" name="投影片編號版面配置區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3307172" y="4161366"/>
            <a:ext cx="2373340" cy="555241"/>
            <a:chOff x="4285050" y="1227317"/>
            <a:chExt cx="2373340" cy="555241"/>
          </a:xfrm>
        </p:grpSpPr>
        <p:sp>
          <p:nvSpPr>
            <p:cNvPr id="29" name="文本框 28"/>
            <p:cNvSpPr txBox="1"/>
            <p:nvPr/>
          </p:nvSpPr>
          <p:spPr>
            <a:xfrm>
              <a:off x="4719806" y="1313646"/>
              <a:ext cx="1938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 panose="020B0604020202020204"/>
                </a:rPr>
                <a:t>詹葆蘐</a:t>
              </a:r>
              <a:endPara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 panose="020B0604020202020204"/>
              </a:endParaRPr>
            </a:p>
          </p:txBody>
        </p:sp>
        <p:sp>
          <p:nvSpPr>
            <p:cNvPr id="5" name="菱形 4"/>
            <p:cNvSpPr/>
            <p:nvPr/>
          </p:nvSpPr>
          <p:spPr>
            <a:xfrm>
              <a:off x="4285050" y="1227317"/>
              <a:ext cx="349808" cy="555241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5424090" y="3161521"/>
            <a:ext cx="2326029" cy="555241"/>
            <a:chOff x="6097935" y="1266093"/>
            <a:chExt cx="2326029" cy="555241"/>
          </a:xfrm>
        </p:grpSpPr>
        <p:sp>
          <p:nvSpPr>
            <p:cNvPr id="28" name="文本框 27"/>
            <p:cNvSpPr txBox="1"/>
            <p:nvPr/>
          </p:nvSpPr>
          <p:spPr>
            <a:xfrm>
              <a:off x="6485380" y="1343658"/>
              <a:ext cx="1938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 panose="020B0604020202020204"/>
                </a:rPr>
                <a:t>曾琮新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菱形 5"/>
            <p:cNvSpPr/>
            <p:nvPr/>
          </p:nvSpPr>
          <p:spPr>
            <a:xfrm>
              <a:off x="6097935" y="1266093"/>
              <a:ext cx="349808" cy="555241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9982200" y="2217320"/>
            <a:ext cx="2318453" cy="555241"/>
            <a:chOff x="9712137" y="1256959"/>
            <a:chExt cx="2318453" cy="555241"/>
          </a:xfrm>
        </p:grpSpPr>
        <p:sp>
          <p:nvSpPr>
            <p:cNvPr id="26" name="文本框 25"/>
            <p:cNvSpPr txBox="1"/>
            <p:nvPr/>
          </p:nvSpPr>
          <p:spPr>
            <a:xfrm>
              <a:off x="10092006" y="1349714"/>
              <a:ext cx="1938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cs typeface="Arial" pitchFamily="34" charset="0" panose="020B0604020202020204"/>
                </a:rPr>
                <a:t>巫芷芸</a:t>
              </a:r>
              <a:r>
                <a:rPr lang="en-US" altLang="zh-CN" sz="2000" b="1" dirty="0">
                  <a:cs typeface="Arial" pitchFamily="34" charset="0" panose="020B0604020202020204"/>
                </a:rPr>
                <a:t> </a:t>
              </a:r>
              <a:endParaRPr lang="en-US" altLang="zh-CN" sz="2000" b="1" dirty="0"/>
            </a:p>
          </p:txBody>
        </p:sp>
        <p:sp>
          <p:nvSpPr>
            <p:cNvPr id="8" name="菱形 7"/>
            <p:cNvSpPr/>
            <p:nvPr/>
          </p:nvSpPr>
          <p:spPr>
            <a:xfrm>
              <a:off x="9712137" y="1256959"/>
              <a:ext cx="349808" cy="555241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7764262" y="4170129"/>
            <a:ext cx="2322241" cy="555241"/>
            <a:chOff x="7735916" y="1266093"/>
            <a:chExt cx="2322241" cy="555241"/>
          </a:xfrm>
        </p:grpSpPr>
        <p:sp>
          <p:nvSpPr>
            <p:cNvPr id="27" name="文本框 26"/>
            <p:cNvSpPr txBox="1"/>
            <p:nvPr/>
          </p:nvSpPr>
          <p:spPr>
            <a:xfrm>
              <a:off x="8119573" y="1349714"/>
              <a:ext cx="1938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 panose="020B0604020202020204"/>
                </a:rPr>
                <a:t>劉于甄</a:t>
              </a:r>
              <a:endPara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 panose="020B0604020202020204"/>
              </a:endParaRPr>
            </a:p>
          </p:txBody>
        </p:sp>
        <p:sp>
          <p:nvSpPr>
            <p:cNvPr id="9" name="菱形 8"/>
            <p:cNvSpPr/>
            <p:nvPr/>
          </p:nvSpPr>
          <p:spPr>
            <a:xfrm>
              <a:off x="7735916" y="1266093"/>
              <a:ext cx="349808" cy="555241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1" name="圖片 50"/>
          <p:cNvPicPr>
            <a:picLocks noChangeAspect="1"/>
          </p:cNvPicPr>
          <p:nvPr/>
        </p:nvPicPr>
        <p:blipFill>
          <a:blip r:embed="rId1"/>
          <a:srcRect l="34593" t="11790" r="28245" b="22307"/>
          <a:stretch/>
        </p:blipFill>
        <p:spPr>
          <a:xfrm>
            <a:off x="2999193" y="1250971"/>
            <a:ext cx="1938584" cy="2577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2"/>
          <a:srcRect l="22449" t="3711" r="26670" b="31143"/>
          <a:stretch/>
        </p:blipFill>
        <p:spPr>
          <a:xfrm>
            <a:off x="634562" y="2983220"/>
            <a:ext cx="1893175" cy="24238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rcRect l="24769" t="6753" r="19229"/>
          <a:stretch/>
        </p:blipFill>
        <p:spPr>
          <a:xfrm>
            <a:off x="5189311" y="4078820"/>
            <a:ext cx="1941453" cy="24238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rcRect l="8222" t="17896" r="44828" b="-1"/>
          <a:stretch/>
        </p:blipFill>
        <p:spPr>
          <a:xfrm>
            <a:off x="9852332" y="3081210"/>
            <a:ext cx="1848073" cy="24238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49369" y="1195583"/>
            <a:ext cx="1931788" cy="2596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46703" y="845724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86921" y="1013365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258148" y="2729569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002996" y="1441623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576876" y="473053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372517" y="2863156"/>
            <a:ext cx="1130239" cy="11302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866883" y="4503323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723471" y="4325230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153761" y="4912257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487154" y="4570167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65768" y="607469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9011193" y="1314991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050406" y="2352147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75587" y="3104117"/>
            <a:ext cx="446864" cy="4468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136206" y="2457951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569022" y="2863153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958568" y="3534632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347622" y="1076999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614029" y="3517142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754995" y="307562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509575" y="1687036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763797" y="2096797"/>
            <a:ext cx="2664415" cy="2664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b="1" dirty="0">
                <a:latin typeface="微软雅黑" pitchFamily="34" charset="-122" panose="020B0503020204020204"/>
                <a:ea typeface="微软雅黑" pitchFamily="34" charset="-122" panose="020B0503020204020204"/>
              </a:rPr>
              <a:t>2</a:t>
            </a:r>
            <a:endParaRPr lang="zh-CN" altLang="en-US" sz="16600" b="1" dirty="0">
              <a:latin typeface="微软雅黑" pitchFamily="34" charset="-122" panose="020B0503020204020204"/>
              <a:ea typeface="微软雅黑" pitchFamily="34" charset="-122" panose="020B0503020204020204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41229" y="4954389"/>
            <a:ext cx="55095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  <a:cs typeface="Times New Roman" pitchFamily="18" charset="0" panose="02020603050405020304"/>
              </a:rPr>
              <a:t>專案介紹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  <a:cs typeface="Times New Roman" pitchFamily="18" charset="0" panose="02020603050405020304"/>
              </a:rPr>
              <a:t> </a:t>
            </a:r>
          </a:p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  <a:cs typeface="Times New Roman" pitchFamily="18" charset="0" panose="02020603050405020304"/>
              </a:rPr>
              <a:t>Project Introduction 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 panose="020B0503020204020204"/>
              <a:ea typeface="微软雅黑" pitchFamily="34" charset="-122" panose="020B0503020204020204"/>
            </a:endParaRPr>
          </a:p>
        </p:txBody>
      </p:sp>
      <p:sp>
        <p:nvSpPr>
          <p:cNvPr id="27" name="投影片編號版面配置區 2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>
            <a:grpSpLocks noChangeAspect="1"/>
          </p:cNvGrpSpPr>
          <p:nvPr/>
        </p:nvGrpSpPr>
        <p:grpSpPr>
          <a:xfrm>
            <a:off x="5252527" y="2529000"/>
            <a:ext cx="1686957" cy="1800000"/>
            <a:chOff x="2922588" y="6135688"/>
            <a:chExt cx="615950" cy="6572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4" name="Freeform 315"/>
            <p:cNvSpPr/>
            <p:nvPr/>
          </p:nvSpPr>
          <p:spPr bwMode="auto">
            <a:xfrm>
              <a:off x="3221038" y="6135688"/>
              <a:ext cx="34925" cy="92075"/>
            </a:xfrm>
            <a:custGeom>
              <a:avLst/>
              <a:rect l="l" t="t" r="r" b="b"/>
              <a:pathLst>
                <a:path w="22" h="58">
                  <a:moveTo>
                    <a:pt x="12" y="58"/>
                  </a:moveTo>
                  <a:lnTo>
                    <a:pt x="12" y="58"/>
                  </a:lnTo>
                  <a:lnTo>
                    <a:pt x="6" y="58"/>
                  </a:lnTo>
                  <a:lnTo>
                    <a:pt x="4" y="56"/>
                  </a:lnTo>
                  <a:lnTo>
                    <a:pt x="2" y="52"/>
                  </a:lnTo>
                  <a:lnTo>
                    <a:pt x="0" y="4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2" y="8"/>
                  </a:lnTo>
                  <a:lnTo>
                    <a:pt x="22" y="12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52"/>
                  </a:lnTo>
                  <a:lnTo>
                    <a:pt x="20" y="56"/>
                  </a:lnTo>
                  <a:lnTo>
                    <a:pt x="16" y="58"/>
                  </a:lnTo>
                  <a:lnTo>
                    <a:pt x="12" y="58"/>
                  </a:lnTo>
                  <a:lnTo>
                    <a:pt x="12" y="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316"/>
            <p:cNvSpPr/>
            <p:nvPr/>
          </p:nvSpPr>
          <p:spPr bwMode="auto">
            <a:xfrm>
              <a:off x="3074988" y="6170613"/>
              <a:ext cx="63500" cy="85725"/>
            </a:xfrm>
            <a:custGeom>
              <a:avLst/>
              <a:rect l="l" t="t" r="r" b="b"/>
              <a:pathLst>
                <a:path w="40" h="54">
                  <a:moveTo>
                    <a:pt x="30" y="54"/>
                  </a:moveTo>
                  <a:lnTo>
                    <a:pt x="30" y="54"/>
                  </a:lnTo>
                  <a:lnTo>
                    <a:pt x="24" y="52"/>
                  </a:lnTo>
                  <a:lnTo>
                    <a:pt x="20" y="4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2"/>
                  </a:lnTo>
                  <a:lnTo>
                    <a:pt x="20" y="6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40" y="42"/>
                  </a:lnTo>
                  <a:lnTo>
                    <a:pt x="40" y="46"/>
                  </a:lnTo>
                  <a:lnTo>
                    <a:pt x="38" y="50"/>
                  </a:lnTo>
                  <a:lnTo>
                    <a:pt x="34" y="52"/>
                  </a:lnTo>
                  <a:lnTo>
                    <a:pt x="34" y="52"/>
                  </a:lnTo>
                  <a:lnTo>
                    <a:pt x="30" y="54"/>
                  </a:lnTo>
                  <a:lnTo>
                    <a:pt x="30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17"/>
            <p:cNvSpPr/>
            <p:nvPr/>
          </p:nvSpPr>
          <p:spPr bwMode="auto">
            <a:xfrm>
              <a:off x="2967038" y="6275388"/>
              <a:ext cx="82550" cy="63500"/>
            </a:xfrm>
            <a:custGeom>
              <a:avLst/>
              <a:rect l="l" t="t" r="r" b="b"/>
              <a:pathLst>
                <a:path w="52" h="40">
                  <a:moveTo>
                    <a:pt x="42" y="40"/>
                  </a:moveTo>
                  <a:lnTo>
                    <a:pt x="42" y="40"/>
                  </a:lnTo>
                  <a:lnTo>
                    <a:pt x="36" y="38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50" y="22"/>
                  </a:lnTo>
                  <a:lnTo>
                    <a:pt x="52" y="26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46" y="38"/>
                  </a:lnTo>
                  <a:lnTo>
                    <a:pt x="42" y="40"/>
                  </a:lnTo>
                  <a:lnTo>
                    <a:pt x="42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18"/>
            <p:cNvSpPr/>
            <p:nvPr/>
          </p:nvSpPr>
          <p:spPr bwMode="auto">
            <a:xfrm>
              <a:off x="2922588" y="6418263"/>
              <a:ext cx="92075" cy="34925"/>
            </a:xfrm>
            <a:custGeom>
              <a:avLst/>
              <a:rect l="l" t="t" r="r" b="b"/>
              <a:pathLst>
                <a:path w="58" h="22">
                  <a:moveTo>
                    <a:pt x="46" y="22"/>
                  </a:moveTo>
                  <a:lnTo>
                    <a:pt x="12" y="22"/>
                  </a:lnTo>
                  <a:lnTo>
                    <a:pt x="12" y="22"/>
                  </a:lnTo>
                  <a:lnTo>
                    <a:pt x="6" y="22"/>
                  </a:lnTo>
                  <a:lnTo>
                    <a:pt x="4" y="18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4" y="2"/>
                  </a:lnTo>
                  <a:lnTo>
                    <a:pt x="58" y="6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6"/>
                  </a:lnTo>
                  <a:lnTo>
                    <a:pt x="54" y="18"/>
                  </a:lnTo>
                  <a:lnTo>
                    <a:pt x="52" y="22"/>
                  </a:lnTo>
                  <a:lnTo>
                    <a:pt x="46" y="22"/>
                  </a:lnTo>
                  <a:lnTo>
                    <a:pt x="46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19"/>
            <p:cNvSpPr/>
            <p:nvPr/>
          </p:nvSpPr>
          <p:spPr bwMode="auto">
            <a:xfrm>
              <a:off x="2957513" y="6535738"/>
              <a:ext cx="82550" cy="63500"/>
            </a:xfrm>
            <a:custGeom>
              <a:avLst/>
              <a:rect l="l" t="t" r="r" b="b"/>
              <a:pathLst>
                <a:path w="52" h="40">
                  <a:moveTo>
                    <a:pt x="10" y="40"/>
                  </a:moveTo>
                  <a:lnTo>
                    <a:pt x="10" y="40"/>
                  </a:lnTo>
                  <a:lnTo>
                    <a:pt x="6" y="38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6" y="2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8" y="2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2" y="10"/>
                  </a:lnTo>
                  <a:lnTo>
                    <a:pt x="52" y="14"/>
                  </a:lnTo>
                  <a:lnTo>
                    <a:pt x="50" y="18"/>
                  </a:lnTo>
                  <a:lnTo>
                    <a:pt x="48" y="20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0" y="40"/>
                  </a:lnTo>
                  <a:lnTo>
                    <a:pt x="1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20"/>
            <p:cNvSpPr/>
            <p:nvPr/>
          </p:nvSpPr>
          <p:spPr bwMode="auto">
            <a:xfrm>
              <a:off x="3408363" y="6551613"/>
              <a:ext cx="85725" cy="63500"/>
            </a:xfrm>
            <a:custGeom>
              <a:avLst/>
              <a:rect l="l" t="t" r="r" b="b"/>
              <a:pathLst>
                <a:path w="54" h="40">
                  <a:moveTo>
                    <a:pt x="42" y="40"/>
                  </a:moveTo>
                  <a:lnTo>
                    <a:pt x="42" y="40"/>
                  </a:lnTo>
                  <a:lnTo>
                    <a:pt x="38" y="38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2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52" y="22"/>
                  </a:lnTo>
                  <a:lnTo>
                    <a:pt x="54" y="26"/>
                  </a:lnTo>
                  <a:lnTo>
                    <a:pt x="54" y="30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48" y="38"/>
                  </a:lnTo>
                  <a:lnTo>
                    <a:pt x="42" y="40"/>
                  </a:lnTo>
                  <a:lnTo>
                    <a:pt x="42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21"/>
            <p:cNvSpPr/>
            <p:nvPr/>
          </p:nvSpPr>
          <p:spPr bwMode="auto">
            <a:xfrm>
              <a:off x="3446463" y="6437313"/>
              <a:ext cx="92075" cy="34925"/>
            </a:xfrm>
            <a:custGeom>
              <a:avLst/>
              <a:rect l="l" t="t" r="r" b="b"/>
              <a:pathLst>
                <a:path w="58" h="22">
                  <a:moveTo>
                    <a:pt x="46" y="22"/>
                  </a:moveTo>
                  <a:lnTo>
                    <a:pt x="10" y="22"/>
                  </a:lnTo>
                  <a:lnTo>
                    <a:pt x="10" y="22"/>
                  </a:lnTo>
                  <a:lnTo>
                    <a:pt x="6" y="20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50" y="0"/>
                  </a:lnTo>
                  <a:lnTo>
                    <a:pt x="54" y="2"/>
                  </a:lnTo>
                  <a:lnTo>
                    <a:pt x="56" y="6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6" y="14"/>
                  </a:lnTo>
                  <a:lnTo>
                    <a:pt x="54" y="18"/>
                  </a:lnTo>
                  <a:lnTo>
                    <a:pt x="50" y="20"/>
                  </a:lnTo>
                  <a:lnTo>
                    <a:pt x="46" y="22"/>
                  </a:lnTo>
                  <a:lnTo>
                    <a:pt x="46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22"/>
            <p:cNvSpPr/>
            <p:nvPr/>
          </p:nvSpPr>
          <p:spPr bwMode="auto">
            <a:xfrm>
              <a:off x="3417888" y="6291263"/>
              <a:ext cx="85725" cy="63500"/>
            </a:xfrm>
            <a:custGeom>
              <a:avLst/>
              <a:rect l="l" t="t" r="r" b="b"/>
              <a:pathLst>
                <a:path w="54" h="40">
                  <a:moveTo>
                    <a:pt x="12" y="40"/>
                  </a:moveTo>
                  <a:lnTo>
                    <a:pt x="12" y="40"/>
                  </a:lnTo>
                  <a:lnTo>
                    <a:pt x="6" y="38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6" y="18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4" y="8"/>
                  </a:lnTo>
                  <a:lnTo>
                    <a:pt x="54" y="12"/>
                  </a:lnTo>
                  <a:lnTo>
                    <a:pt x="52" y="16"/>
                  </a:lnTo>
                  <a:lnTo>
                    <a:pt x="48" y="20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40"/>
                  </a:lnTo>
                  <a:lnTo>
                    <a:pt x="12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23"/>
            <p:cNvSpPr/>
            <p:nvPr/>
          </p:nvSpPr>
          <p:spPr bwMode="auto">
            <a:xfrm>
              <a:off x="3335338" y="6180138"/>
              <a:ext cx="63500" cy="85725"/>
            </a:xfrm>
            <a:custGeom>
              <a:avLst/>
              <a:rect l="l" t="t" r="r" b="b"/>
              <a:pathLst>
                <a:path w="40" h="54">
                  <a:moveTo>
                    <a:pt x="12" y="54"/>
                  </a:moveTo>
                  <a:lnTo>
                    <a:pt x="12" y="54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4" y="48"/>
                  </a:lnTo>
                  <a:lnTo>
                    <a:pt x="2" y="46"/>
                  </a:lnTo>
                  <a:lnTo>
                    <a:pt x="0" y="40"/>
                  </a:lnTo>
                  <a:lnTo>
                    <a:pt x="2" y="3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8" y="4"/>
                  </a:lnTo>
                  <a:lnTo>
                    <a:pt x="40" y="8"/>
                  </a:lnTo>
                  <a:lnTo>
                    <a:pt x="40" y="12"/>
                  </a:lnTo>
                  <a:lnTo>
                    <a:pt x="40" y="16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18" y="52"/>
                  </a:lnTo>
                  <a:lnTo>
                    <a:pt x="12" y="54"/>
                  </a:lnTo>
                  <a:lnTo>
                    <a:pt x="12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24"/>
            <p:cNvSpPr>
              <a:spLocks noEditPoints="1"/>
            </p:cNvSpPr>
            <p:nvPr/>
          </p:nvSpPr>
          <p:spPr bwMode="auto">
            <a:xfrm>
              <a:off x="3065463" y="6281738"/>
              <a:ext cx="327025" cy="396875"/>
            </a:xfrm>
            <a:custGeom>
              <a:avLst/>
              <a:rect l="l" t="t" r="r" b="b"/>
              <a:pathLst>
                <a:path w="206" h="250">
                  <a:moveTo>
                    <a:pt x="206" y="104"/>
                  </a:moveTo>
                  <a:lnTo>
                    <a:pt x="206" y="104"/>
                  </a:lnTo>
                  <a:lnTo>
                    <a:pt x="204" y="84"/>
                  </a:lnTo>
                  <a:lnTo>
                    <a:pt x="198" y="64"/>
                  </a:lnTo>
                  <a:lnTo>
                    <a:pt x="188" y="46"/>
                  </a:lnTo>
                  <a:lnTo>
                    <a:pt x="176" y="32"/>
                  </a:lnTo>
                  <a:lnTo>
                    <a:pt x="160" y="18"/>
                  </a:lnTo>
                  <a:lnTo>
                    <a:pt x="144" y="8"/>
                  </a:lnTo>
                  <a:lnTo>
                    <a:pt x="124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82" y="2"/>
                  </a:lnTo>
                  <a:lnTo>
                    <a:pt x="62" y="8"/>
                  </a:lnTo>
                  <a:lnTo>
                    <a:pt x="46" y="18"/>
                  </a:lnTo>
                  <a:lnTo>
                    <a:pt x="30" y="32"/>
                  </a:lnTo>
                  <a:lnTo>
                    <a:pt x="18" y="46"/>
                  </a:lnTo>
                  <a:lnTo>
                    <a:pt x="8" y="64"/>
                  </a:lnTo>
                  <a:lnTo>
                    <a:pt x="2" y="84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2" y="122"/>
                  </a:lnTo>
                  <a:lnTo>
                    <a:pt x="6" y="142"/>
                  </a:lnTo>
                  <a:lnTo>
                    <a:pt x="10" y="154"/>
                  </a:lnTo>
                  <a:lnTo>
                    <a:pt x="18" y="170"/>
                  </a:lnTo>
                  <a:lnTo>
                    <a:pt x="28" y="188"/>
                  </a:lnTo>
                  <a:lnTo>
                    <a:pt x="42" y="206"/>
                  </a:lnTo>
                  <a:lnTo>
                    <a:pt x="42" y="206"/>
                  </a:lnTo>
                  <a:lnTo>
                    <a:pt x="44" y="212"/>
                  </a:lnTo>
                  <a:lnTo>
                    <a:pt x="46" y="218"/>
                  </a:lnTo>
                  <a:lnTo>
                    <a:pt x="48" y="234"/>
                  </a:lnTo>
                  <a:lnTo>
                    <a:pt x="48" y="250"/>
                  </a:lnTo>
                  <a:lnTo>
                    <a:pt x="48" y="250"/>
                  </a:lnTo>
                  <a:lnTo>
                    <a:pt x="96" y="250"/>
                  </a:lnTo>
                  <a:lnTo>
                    <a:pt x="96" y="250"/>
                  </a:lnTo>
                  <a:lnTo>
                    <a:pt x="110" y="250"/>
                  </a:lnTo>
                  <a:lnTo>
                    <a:pt x="110" y="250"/>
                  </a:lnTo>
                  <a:lnTo>
                    <a:pt x="158" y="250"/>
                  </a:lnTo>
                  <a:lnTo>
                    <a:pt x="158" y="250"/>
                  </a:lnTo>
                  <a:lnTo>
                    <a:pt x="158" y="234"/>
                  </a:lnTo>
                  <a:lnTo>
                    <a:pt x="160" y="218"/>
                  </a:lnTo>
                  <a:lnTo>
                    <a:pt x="162" y="212"/>
                  </a:lnTo>
                  <a:lnTo>
                    <a:pt x="164" y="206"/>
                  </a:lnTo>
                  <a:lnTo>
                    <a:pt x="164" y="206"/>
                  </a:lnTo>
                  <a:lnTo>
                    <a:pt x="178" y="188"/>
                  </a:lnTo>
                  <a:lnTo>
                    <a:pt x="188" y="170"/>
                  </a:lnTo>
                  <a:lnTo>
                    <a:pt x="196" y="154"/>
                  </a:lnTo>
                  <a:lnTo>
                    <a:pt x="200" y="142"/>
                  </a:lnTo>
                  <a:lnTo>
                    <a:pt x="204" y="122"/>
                  </a:lnTo>
                  <a:lnTo>
                    <a:pt x="206" y="114"/>
                  </a:lnTo>
                  <a:lnTo>
                    <a:pt x="206" y="114"/>
                  </a:lnTo>
                  <a:lnTo>
                    <a:pt x="206" y="104"/>
                  </a:lnTo>
                  <a:lnTo>
                    <a:pt x="206" y="104"/>
                  </a:lnTo>
                  <a:close/>
                  <a:moveTo>
                    <a:pt x="90" y="234"/>
                  </a:moveTo>
                  <a:lnTo>
                    <a:pt x="90" y="184"/>
                  </a:lnTo>
                  <a:lnTo>
                    <a:pt x="90" y="184"/>
                  </a:lnTo>
                  <a:lnTo>
                    <a:pt x="90" y="180"/>
                  </a:lnTo>
                  <a:lnTo>
                    <a:pt x="70" y="142"/>
                  </a:lnTo>
                  <a:lnTo>
                    <a:pt x="70" y="142"/>
                  </a:lnTo>
                  <a:lnTo>
                    <a:pt x="74" y="140"/>
                  </a:lnTo>
                  <a:lnTo>
                    <a:pt x="74" y="140"/>
                  </a:lnTo>
                  <a:lnTo>
                    <a:pt x="84" y="136"/>
                  </a:lnTo>
                  <a:lnTo>
                    <a:pt x="84" y="136"/>
                  </a:lnTo>
                  <a:lnTo>
                    <a:pt x="88" y="140"/>
                  </a:lnTo>
                  <a:lnTo>
                    <a:pt x="94" y="142"/>
                  </a:lnTo>
                  <a:lnTo>
                    <a:pt x="94" y="142"/>
                  </a:lnTo>
                  <a:lnTo>
                    <a:pt x="100" y="142"/>
                  </a:lnTo>
                  <a:lnTo>
                    <a:pt x="104" y="140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4" y="136"/>
                  </a:lnTo>
                  <a:lnTo>
                    <a:pt x="114" y="136"/>
                  </a:lnTo>
                  <a:lnTo>
                    <a:pt x="118" y="142"/>
                  </a:lnTo>
                  <a:lnTo>
                    <a:pt x="124" y="144"/>
                  </a:lnTo>
                  <a:lnTo>
                    <a:pt x="124" y="144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30" y="142"/>
                  </a:lnTo>
                  <a:lnTo>
                    <a:pt x="110" y="180"/>
                  </a:lnTo>
                  <a:lnTo>
                    <a:pt x="110" y="180"/>
                  </a:lnTo>
                  <a:lnTo>
                    <a:pt x="110" y="184"/>
                  </a:lnTo>
                  <a:lnTo>
                    <a:pt x="110" y="234"/>
                  </a:lnTo>
                  <a:lnTo>
                    <a:pt x="90" y="234"/>
                  </a:lnTo>
                  <a:close/>
                  <a:moveTo>
                    <a:pt x="84" y="112"/>
                  </a:moveTo>
                  <a:lnTo>
                    <a:pt x="84" y="112"/>
                  </a:lnTo>
                  <a:lnTo>
                    <a:pt x="86" y="112"/>
                  </a:lnTo>
                  <a:lnTo>
                    <a:pt x="86" y="112"/>
                  </a:lnTo>
                  <a:lnTo>
                    <a:pt x="86" y="112"/>
                  </a:lnTo>
                  <a:lnTo>
                    <a:pt x="86" y="112"/>
                  </a:lnTo>
                  <a:lnTo>
                    <a:pt x="88" y="112"/>
                  </a:lnTo>
                  <a:lnTo>
                    <a:pt x="88" y="114"/>
                  </a:lnTo>
                  <a:lnTo>
                    <a:pt x="88" y="114"/>
                  </a:lnTo>
                  <a:lnTo>
                    <a:pt x="88" y="120"/>
                  </a:lnTo>
                  <a:lnTo>
                    <a:pt x="84" y="124"/>
                  </a:lnTo>
                  <a:lnTo>
                    <a:pt x="84" y="124"/>
                  </a:lnTo>
                  <a:lnTo>
                    <a:pt x="84" y="116"/>
                  </a:lnTo>
                  <a:lnTo>
                    <a:pt x="84" y="112"/>
                  </a:lnTo>
                  <a:lnTo>
                    <a:pt x="84" y="112"/>
                  </a:lnTo>
                  <a:close/>
                  <a:moveTo>
                    <a:pt x="114" y="110"/>
                  </a:moveTo>
                  <a:lnTo>
                    <a:pt x="114" y="110"/>
                  </a:lnTo>
                  <a:lnTo>
                    <a:pt x="116" y="108"/>
                  </a:lnTo>
                  <a:lnTo>
                    <a:pt x="116" y="108"/>
                  </a:lnTo>
                  <a:lnTo>
                    <a:pt x="116" y="108"/>
                  </a:lnTo>
                  <a:lnTo>
                    <a:pt x="116" y="108"/>
                  </a:lnTo>
                  <a:lnTo>
                    <a:pt x="118" y="110"/>
                  </a:lnTo>
                  <a:lnTo>
                    <a:pt x="118" y="110"/>
                  </a:lnTo>
                  <a:lnTo>
                    <a:pt x="118" y="114"/>
                  </a:lnTo>
                  <a:lnTo>
                    <a:pt x="114" y="122"/>
                  </a:lnTo>
                  <a:lnTo>
                    <a:pt x="114" y="122"/>
                  </a:lnTo>
                  <a:lnTo>
                    <a:pt x="114" y="116"/>
                  </a:lnTo>
                  <a:lnTo>
                    <a:pt x="114" y="110"/>
                  </a:lnTo>
                  <a:lnTo>
                    <a:pt x="114" y="110"/>
                  </a:lnTo>
                  <a:close/>
                  <a:moveTo>
                    <a:pt x="188" y="108"/>
                  </a:moveTo>
                  <a:lnTo>
                    <a:pt x="186" y="120"/>
                  </a:lnTo>
                  <a:lnTo>
                    <a:pt x="188" y="120"/>
                  </a:lnTo>
                  <a:lnTo>
                    <a:pt x="188" y="120"/>
                  </a:lnTo>
                  <a:lnTo>
                    <a:pt x="184" y="132"/>
                  </a:lnTo>
                  <a:lnTo>
                    <a:pt x="178" y="148"/>
                  </a:lnTo>
                  <a:lnTo>
                    <a:pt x="168" y="170"/>
                  </a:lnTo>
                  <a:lnTo>
                    <a:pt x="150" y="194"/>
                  </a:lnTo>
                  <a:lnTo>
                    <a:pt x="150" y="194"/>
                  </a:lnTo>
                  <a:lnTo>
                    <a:pt x="146" y="204"/>
                  </a:lnTo>
                  <a:lnTo>
                    <a:pt x="142" y="214"/>
                  </a:lnTo>
                  <a:lnTo>
                    <a:pt x="140" y="224"/>
                  </a:lnTo>
                  <a:lnTo>
                    <a:pt x="140" y="234"/>
                  </a:lnTo>
                  <a:lnTo>
                    <a:pt x="122" y="234"/>
                  </a:lnTo>
                  <a:lnTo>
                    <a:pt x="122" y="186"/>
                  </a:lnTo>
                  <a:lnTo>
                    <a:pt x="146" y="140"/>
                  </a:lnTo>
                  <a:lnTo>
                    <a:pt x="146" y="140"/>
                  </a:lnTo>
                  <a:lnTo>
                    <a:pt x="146" y="134"/>
                  </a:lnTo>
                  <a:lnTo>
                    <a:pt x="142" y="130"/>
                  </a:lnTo>
                  <a:lnTo>
                    <a:pt x="142" y="130"/>
                  </a:lnTo>
                  <a:lnTo>
                    <a:pt x="138" y="130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130" y="136"/>
                  </a:lnTo>
                  <a:lnTo>
                    <a:pt x="124" y="136"/>
                  </a:lnTo>
                  <a:lnTo>
                    <a:pt x="124" y="136"/>
                  </a:lnTo>
                  <a:lnTo>
                    <a:pt x="122" y="136"/>
                  </a:lnTo>
                  <a:lnTo>
                    <a:pt x="118" y="134"/>
                  </a:lnTo>
                  <a:lnTo>
                    <a:pt x="118" y="134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22" y="118"/>
                  </a:lnTo>
                  <a:lnTo>
                    <a:pt x="124" y="112"/>
                  </a:lnTo>
                  <a:lnTo>
                    <a:pt x="122" y="106"/>
                  </a:lnTo>
                  <a:lnTo>
                    <a:pt x="122" y="106"/>
                  </a:lnTo>
                  <a:lnTo>
                    <a:pt x="120" y="104"/>
                  </a:lnTo>
                  <a:lnTo>
                    <a:pt x="116" y="102"/>
                  </a:lnTo>
                  <a:lnTo>
                    <a:pt x="116" y="102"/>
                  </a:lnTo>
                  <a:lnTo>
                    <a:pt x="112" y="104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8" y="118"/>
                  </a:lnTo>
                  <a:lnTo>
                    <a:pt x="110" y="128"/>
                  </a:lnTo>
                  <a:lnTo>
                    <a:pt x="110" y="128"/>
                  </a:lnTo>
                  <a:lnTo>
                    <a:pt x="102" y="134"/>
                  </a:lnTo>
                  <a:lnTo>
                    <a:pt x="100" y="136"/>
                  </a:lnTo>
                  <a:lnTo>
                    <a:pt x="96" y="136"/>
                  </a:lnTo>
                  <a:lnTo>
                    <a:pt x="96" y="136"/>
                  </a:lnTo>
                  <a:lnTo>
                    <a:pt x="92" y="134"/>
                  </a:lnTo>
                  <a:lnTo>
                    <a:pt x="88" y="130"/>
                  </a:lnTo>
                  <a:lnTo>
                    <a:pt x="88" y="130"/>
                  </a:lnTo>
                  <a:lnTo>
                    <a:pt x="94" y="122"/>
                  </a:lnTo>
                  <a:lnTo>
                    <a:pt x="94" y="114"/>
                  </a:lnTo>
                  <a:lnTo>
                    <a:pt x="94" y="114"/>
                  </a:lnTo>
                  <a:lnTo>
                    <a:pt x="92" y="110"/>
                  </a:lnTo>
                  <a:lnTo>
                    <a:pt x="88" y="106"/>
                  </a:lnTo>
                  <a:lnTo>
                    <a:pt x="88" y="106"/>
                  </a:lnTo>
                  <a:lnTo>
                    <a:pt x="84" y="106"/>
                  </a:lnTo>
                  <a:lnTo>
                    <a:pt x="80" y="108"/>
                  </a:lnTo>
                  <a:lnTo>
                    <a:pt x="80" y="108"/>
                  </a:lnTo>
                  <a:lnTo>
                    <a:pt x="78" y="112"/>
                  </a:lnTo>
                  <a:lnTo>
                    <a:pt x="78" y="116"/>
                  </a:lnTo>
                  <a:lnTo>
                    <a:pt x="78" y="126"/>
                  </a:lnTo>
                  <a:lnTo>
                    <a:pt x="78" y="126"/>
                  </a:lnTo>
                  <a:lnTo>
                    <a:pt x="80" y="130"/>
                  </a:lnTo>
                  <a:lnTo>
                    <a:pt x="80" y="130"/>
                  </a:lnTo>
                  <a:lnTo>
                    <a:pt x="72" y="134"/>
                  </a:lnTo>
                  <a:lnTo>
                    <a:pt x="72" y="134"/>
                  </a:lnTo>
                  <a:lnTo>
                    <a:pt x="68" y="136"/>
                  </a:lnTo>
                  <a:lnTo>
                    <a:pt x="66" y="134"/>
                  </a:lnTo>
                  <a:lnTo>
                    <a:pt x="66" y="134"/>
                  </a:lnTo>
                  <a:lnTo>
                    <a:pt x="64" y="130"/>
                  </a:lnTo>
                  <a:lnTo>
                    <a:pt x="60" y="130"/>
                  </a:lnTo>
                  <a:lnTo>
                    <a:pt x="60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4" y="136"/>
                  </a:lnTo>
                  <a:lnTo>
                    <a:pt x="56" y="140"/>
                  </a:lnTo>
                  <a:lnTo>
                    <a:pt x="78" y="186"/>
                  </a:lnTo>
                  <a:lnTo>
                    <a:pt x="78" y="234"/>
                  </a:lnTo>
                  <a:lnTo>
                    <a:pt x="66" y="234"/>
                  </a:lnTo>
                  <a:lnTo>
                    <a:pt x="66" y="234"/>
                  </a:lnTo>
                  <a:lnTo>
                    <a:pt x="66" y="224"/>
                  </a:lnTo>
                  <a:lnTo>
                    <a:pt x="64" y="214"/>
                  </a:lnTo>
                  <a:lnTo>
                    <a:pt x="60" y="204"/>
                  </a:lnTo>
                  <a:lnTo>
                    <a:pt x="56" y="194"/>
                  </a:lnTo>
                  <a:lnTo>
                    <a:pt x="56" y="194"/>
                  </a:lnTo>
                  <a:lnTo>
                    <a:pt x="38" y="170"/>
                  </a:lnTo>
                  <a:lnTo>
                    <a:pt x="28" y="148"/>
                  </a:lnTo>
                  <a:lnTo>
                    <a:pt x="22" y="132"/>
                  </a:lnTo>
                  <a:lnTo>
                    <a:pt x="18" y="120"/>
                  </a:lnTo>
                  <a:lnTo>
                    <a:pt x="20" y="120"/>
                  </a:lnTo>
                  <a:lnTo>
                    <a:pt x="18" y="108"/>
                  </a:lnTo>
                  <a:lnTo>
                    <a:pt x="18" y="108"/>
                  </a:lnTo>
                  <a:lnTo>
                    <a:pt x="18" y="104"/>
                  </a:lnTo>
                  <a:lnTo>
                    <a:pt x="18" y="104"/>
                  </a:lnTo>
                  <a:lnTo>
                    <a:pt x="20" y="86"/>
                  </a:lnTo>
                  <a:lnTo>
                    <a:pt x="24" y="70"/>
                  </a:lnTo>
                  <a:lnTo>
                    <a:pt x="32" y="56"/>
                  </a:lnTo>
                  <a:lnTo>
                    <a:pt x="42" y="44"/>
                  </a:lnTo>
                  <a:lnTo>
                    <a:pt x="56" y="34"/>
                  </a:lnTo>
                  <a:lnTo>
                    <a:pt x="70" y="26"/>
                  </a:lnTo>
                  <a:lnTo>
                    <a:pt x="86" y="20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20" y="20"/>
                  </a:lnTo>
                  <a:lnTo>
                    <a:pt x="136" y="26"/>
                  </a:lnTo>
                  <a:lnTo>
                    <a:pt x="150" y="34"/>
                  </a:lnTo>
                  <a:lnTo>
                    <a:pt x="164" y="44"/>
                  </a:lnTo>
                  <a:lnTo>
                    <a:pt x="174" y="56"/>
                  </a:lnTo>
                  <a:lnTo>
                    <a:pt x="182" y="70"/>
                  </a:lnTo>
                  <a:lnTo>
                    <a:pt x="186" y="86"/>
                  </a:lnTo>
                  <a:lnTo>
                    <a:pt x="188" y="104"/>
                  </a:lnTo>
                  <a:lnTo>
                    <a:pt x="188" y="104"/>
                  </a:lnTo>
                  <a:lnTo>
                    <a:pt x="188" y="108"/>
                  </a:lnTo>
                  <a:lnTo>
                    <a:pt x="188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25"/>
            <p:cNvSpPr/>
            <p:nvPr/>
          </p:nvSpPr>
          <p:spPr bwMode="auto">
            <a:xfrm>
              <a:off x="3141663" y="6694488"/>
              <a:ext cx="174625" cy="98425"/>
            </a:xfrm>
            <a:custGeom>
              <a:avLst/>
              <a:rect l="l" t="t" r="r" b="b"/>
              <a:pathLst>
                <a:path w="110" h="62">
                  <a:moveTo>
                    <a:pt x="0" y="8"/>
                  </a:moveTo>
                  <a:lnTo>
                    <a:pt x="6" y="8"/>
                  </a:lnTo>
                  <a:lnTo>
                    <a:pt x="6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6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40"/>
                  </a:lnTo>
                  <a:lnTo>
                    <a:pt x="8" y="46"/>
                  </a:lnTo>
                  <a:lnTo>
                    <a:pt x="16" y="50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6" y="56"/>
                  </a:lnTo>
                  <a:lnTo>
                    <a:pt x="30" y="58"/>
                  </a:lnTo>
                  <a:lnTo>
                    <a:pt x="34" y="60"/>
                  </a:lnTo>
                  <a:lnTo>
                    <a:pt x="38" y="62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76" y="60"/>
                  </a:lnTo>
                  <a:lnTo>
                    <a:pt x="80" y="58"/>
                  </a:lnTo>
                  <a:lnTo>
                    <a:pt x="84" y="56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94" y="50"/>
                  </a:lnTo>
                  <a:lnTo>
                    <a:pt x="102" y="46"/>
                  </a:lnTo>
                  <a:lnTo>
                    <a:pt x="108" y="40"/>
                  </a:lnTo>
                  <a:lnTo>
                    <a:pt x="110" y="32"/>
                  </a:lnTo>
                  <a:lnTo>
                    <a:pt x="106" y="32"/>
                  </a:lnTo>
                  <a:lnTo>
                    <a:pt x="106" y="24"/>
                  </a:lnTo>
                  <a:lnTo>
                    <a:pt x="110" y="24"/>
                  </a:lnTo>
                  <a:lnTo>
                    <a:pt x="110" y="16"/>
                  </a:lnTo>
                  <a:lnTo>
                    <a:pt x="106" y="16"/>
                  </a:lnTo>
                  <a:lnTo>
                    <a:pt x="106" y="8"/>
                  </a:lnTo>
                  <a:lnTo>
                    <a:pt x="110" y="8"/>
                  </a:lnTo>
                  <a:lnTo>
                    <a:pt x="110" y="0"/>
                  </a:ln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5" name="Freeform 217"/>
          <p:cNvSpPr>
            <a:spLocks noChangeAspect="1" noEditPoints="1"/>
          </p:cNvSpPr>
          <p:nvPr/>
        </p:nvSpPr>
        <p:spPr bwMode="auto">
          <a:xfrm>
            <a:off x="3674176" y="1777391"/>
            <a:ext cx="566929" cy="576000"/>
          </a:xfrm>
          <a:custGeom>
            <a:avLst/>
            <a:rect l="l" t="t" r="r" b="b"/>
            <a:pathLst>
              <a:path w="125" h="127">
                <a:moveTo>
                  <a:pt x="49" y="16"/>
                </a:moveTo>
                <a:lnTo>
                  <a:pt x="36" y="18"/>
                </a:lnTo>
                <a:lnTo>
                  <a:pt x="25" y="26"/>
                </a:lnTo>
                <a:lnTo>
                  <a:pt x="18" y="37"/>
                </a:lnTo>
                <a:lnTo>
                  <a:pt x="15" y="50"/>
                </a:lnTo>
                <a:lnTo>
                  <a:pt x="18" y="64"/>
                </a:lnTo>
                <a:lnTo>
                  <a:pt x="25" y="75"/>
                </a:lnTo>
                <a:lnTo>
                  <a:pt x="36" y="81"/>
                </a:lnTo>
                <a:lnTo>
                  <a:pt x="49" y="85"/>
                </a:lnTo>
                <a:lnTo>
                  <a:pt x="63" y="81"/>
                </a:lnTo>
                <a:lnTo>
                  <a:pt x="73" y="75"/>
                </a:lnTo>
                <a:lnTo>
                  <a:pt x="81" y="64"/>
                </a:lnTo>
                <a:lnTo>
                  <a:pt x="84" y="50"/>
                </a:lnTo>
                <a:lnTo>
                  <a:pt x="81" y="37"/>
                </a:lnTo>
                <a:lnTo>
                  <a:pt x="73" y="26"/>
                </a:lnTo>
                <a:lnTo>
                  <a:pt x="63" y="18"/>
                </a:lnTo>
                <a:lnTo>
                  <a:pt x="49" y="16"/>
                </a:lnTo>
                <a:close/>
                <a:moveTo>
                  <a:pt x="49" y="0"/>
                </a:moveTo>
                <a:lnTo>
                  <a:pt x="68" y="4"/>
                </a:lnTo>
                <a:lnTo>
                  <a:pt x="85" y="16"/>
                </a:lnTo>
                <a:lnTo>
                  <a:pt x="95" y="31"/>
                </a:lnTo>
                <a:lnTo>
                  <a:pt x="99" y="50"/>
                </a:lnTo>
                <a:lnTo>
                  <a:pt x="97" y="64"/>
                </a:lnTo>
                <a:lnTo>
                  <a:pt x="91" y="77"/>
                </a:lnTo>
                <a:lnTo>
                  <a:pt x="91" y="78"/>
                </a:lnTo>
                <a:lnTo>
                  <a:pt x="122" y="109"/>
                </a:lnTo>
                <a:lnTo>
                  <a:pt x="124" y="113"/>
                </a:lnTo>
                <a:lnTo>
                  <a:pt x="125" y="116"/>
                </a:lnTo>
                <a:lnTo>
                  <a:pt x="124" y="120"/>
                </a:lnTo>
                <a:lnTo>
                  <a:pt x="122" y="123"/>
                </a:lnTo>
                <a:lnTo>
                  <a:pt x="119" y="126"/>
                </a:lnTo>
                <a:lnTo>
                  <a:pt x="115" y="127"/>
                </a:lnTo>
                <a:lnTo>
                  <a:pt x="111" y="126"/>
                </a:lnTo>
                <a:lnTo>
                  <a:pt x="107" y="123"/>
                </a:lnTo>
                <a:lnTo>
                  <a:pt x="77" y="93"/>
                </a:lnTo>
                <a:lnTo>
                  <a:pt x="76" y="92"/>
                </a:lnTo>
                <a:lnTo>
                  <a:pt x="64" y="98"/>
                </a:lnTo>
                <a:lnTo>
                  <a:pt x="49" y="101"/>
                </a:lnTo>
                <a:lnTo>
                  <a:pt x="30" y="97"/>
                </a:lnTo>
                <a:lnTo>
                  <a:pt x="14" y="85"/>
                </a:lnTo>
                <a:lnTo>
                  <a:pt x="4" y="69"/>
                </a:lnTo>
                <a:lnTo>
                  <a:pt x="0" y="50"/>
                </a:lnTo>
                <a:lnTo>
                  <a:pt x="4" y="31"/>
                </a:lnTo>
                <a:lnTo>
                  <a:pt x="14" y="16"/>
                </a:lnTo>
                <a:lnTo>
                  <a:pt x="30" y="4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218"/>
          <p:cNvSpPr>
            <a:spLocks noChangeAspect="1" noEditPoints="1"/>
          </p:cNvSpPr>
          <p:nvPr/>
        </p:nvSpPr>
        <p:spPr bwMode="auto">
          <a:xfrm>
            <a:off x="5681297" y="4896611"/>
            <a:ext cx="547903" cy="576000"/>
          </a:xfrm>
          <a:custGeom>
            <a:avLst/>
            <a:rect l="l" t="t" r="r" b="b"/>
            <a:pathLst>
              <a:path w="117" h="123">
                <a:moveTo>
                  <a:pt x="54" y="38"/>
                </a:moveTo>
                <a:lnTo>
                  <a:pt x="61" y="38"/>
                </a:lnTo>
                <a:lnTo>
                  <a:pt x="66" y="41"/>
                </a:lnTo>
                <a:lnTo>
                  <a:pt x="72" y="43"/>
                </a:lnTo>
                <a:lnTo>
                  <a:pt x="75" y="45"/>
                </a:lnTo>
                <a:lnTo>
                  <a:pt x="76" y="47"/>
                </a:lnTo>
                <a:lnTo>
                  <a:pt x="78" y="47"/>
                </a:lnTo>
                <a:lnTo>
                  <a:pt x="63" y="62"/>
                </a:lnTo>
                <a:lnTo>
                  <a:pt x="62" y="60"/>
                </a:lnTo>
                <a:lnTo>
                  <a:pt x="61" y="59"/>
                </a:lnTo>
                <a:lnTo>
                  <a:pt x="57" y="58"/>
                </a:lnTo>
                <a:lnTo>
                  <a:pt x="54" y="57"/>
                </a:lnTo>
                <a:lnTo>
                  <a:pt x="51" y="58"/>
                </a:lnTo>
                <a:lnTo>
                  <a:pt x="49" y="59"/>
                </a:lnTo>
                <a:lnTo>
                  <a:pt x="46" y="60"/>
                </a:lnTo>
                <a:lnTo>
                  <a:pt x="24" y="83"/>
                </a:lnTo>
                <a:lnTo>
                  <a:pt x="21" y="85"/>
                </a:lnTo>
                <a:lnTo>
                  <a:pt x="20" y="88"/>
                </a:lnTo>
                <a:lnTo>
                  <a:pt x="20" y="91"/>
                </a:lnTo>
                <a:lnTo>
                  <a:pt x="20" y="94"/>
                </a:lnTo>
                <a:lnTo>
                  <a:pt x="21" y="97"/>
                </a:lnTo>
                <a:lnTo>
                  <a:pt x="24" y="100"/>
                </a:lnTo>
                <a:lnTo>
                  <a:pt x="24" y="100"/>
                </a:lnTo>
                <a:lnTo>
                  <a:pt x="27" y="102"/>
                </a:lnTo>
                <a:lnTo>
                  <a:pt x="31" y="104"/>
                </a:lnTo>
                <a:lnTo>
                  <a:pt x="33" y="104"/>
                </a:lnTo>
                <a:lnTo>
                  <a:pt x="36" y="104"/>
                </a:lnTo>
                <a:lnTo>
                  <a:pt x="38" y="102"/>
                </a:lnTo>
                <a:lnTo>
                  <a:pt x="41" y="100"/>
                </a:lnTo>
                <a:lnTo>
                  <a:pt x="51" y="91"/>
                </a:lnTo>
                <a:lnTo>
                  <a:pt x="54" y="89"/>
                </a:lnTo>
                <a:lnTo>
                  <a:pt x="58" y="88"/>
                </a:lnTo>
                <a:lnTo>
                  <a:pt x="61" y="89"/>
                </a:lnTo>
                <a:lnTo>
                  <a:pt x="65" y="91"/>
                </a:lnTo>
                <a:lnTo>
                  <a:pt x="66" y="94"/>
                </a:lnTo>
                <a:lnTo>
                  <a:pt x="67" y="97"/>
                </a:lnTo>
                <a:lnTo>
                  <a:pt x="66" y="101"/>
                </a:lnTo>
                <a:lnTo>
                  <a:pt x="65" y="104"/>
                </a:lnTo>
                <a:lnTo>
                  <a:pt x="55" y="114"/>
                </a:lnTo>
                <a:lnTo>
                  <a:pt x="45" y="121"/>
                </a:lnTo>
                <a:lnTo>
                  <a:pt x="33" y="123"/>
                </a:lnTo>
                <a:lnTo>
                  <a:pt x="33" y="123"/>
                </a:lnTo>
                <a:lnTo>
                  <a:pt x="21" y="121"/>
                </a:lnTo>
                <a:lnTo>
                  <a:pt x="11" y="114"/>
                </a:lnTo>
                <a:lnTo>
                  <a:pt x="10" y="113"/>
                </a:lnTo>
                <a:lnTo>
                  <a:pt x="3" y="102"/>
                </a:lnTo>
                <a:lnTo>
                  <a:pt x="0" y="91"/>
                </a:lnTo>
                <a:lnTo>
                  <a:pt x="3" y="79"/>
                </a:lnTo>
                <a:lnTo>
                  <a:pt x="10" y="70"/>
                </a:lnTo>
                <a:lnTo>
                  <a:pt x="32" y="47"/>
                </a:lnTo>
                <a:lnTo>
                  <a:pt x="42" y="40"/>
                </a:lnTo>
                <a:lnTo>
                  <a:pt x="54" y="38"/>
                </a:lnTo>
                <a:close/>
                <a:moveTo>
                  <a:pt x="86" y="0"/>
                </a:moveTo>
                <a:lnTo>
                  <a:pt x="97" y="3"/>
                </a:lnTo>
                <a:lnTo>
                  <a:pt x="107" y="9"/>
                </a:lnTo>
                <a:lnTo>
                  <a:pt x="108" y="9"/>
                </a:lnTo>
                <a:lnTo>
                  <a:pt x="114" y="20"/>
                </a:lnTo>
                <a:lnTo>
                  <a:pt x="117" y="32"/>
                </a:lnTo>
                <a:lnTo>
                  <a:pt x="114" y="43"/>
                </a:lnTo>
                <a:lnTo>
                  <a:pt x="108" y="54"/>
                </a:lnTo>
                <a:lnTo>
                  <a:pt x="86" y="76"/>
                </a:lnTo>
                <a:lnTo>
                  <a:pt x="75" y="83"/>
                </a:lnTo>
                <a:lnTo>
                  <a:pt x="63" y="85"/>
                </a:lnTo>
                <a:lnTo>
                  <a:pt x="63" y="85"/>
                </a:lnTo>
                <a:lnTo>
                  <a:pt x="51" y="83"/>
                </a:lnTo>
                <a:lnTo>
                  <a:pt x="42" y="76"/>
                </a:lnTo>
                <a:lnTo>
                  <a:pt x="41" y="75"/>
                </a:lnTo>
                <a:lnTo>
                  <a:pt x="54" y="62"/>
                </a:lnTo>
                <a:lnTo>
                  <a:pt x="55" y="63"/>
                </a:lnTo>
                <a:lnTo>
                  <a:pt x="58" y="64"/>
                </a:lnTo>
                <a:lnTo>
                  <a:pt x="61" y="66"/>
                </a:lnTo>
                <a:lnTo>
                  <a:pt x="63" y="66"/>
                </a:lnTo>
                <a:lnTo>
                  <a:pt x="67" y="66"/>
                </a:lnTo>
                <a:lnTo>
                  <a:pt x="70" y="64"/>
                </a:lnTo>
                <a:lnTo>
                  <a:pt x="72" y="63"/>
                </a:lnTo>
                <a:lnTo>
                  <a:pt x="95" y="41"/>
                </a:lnTo>
                <a:lnTo>
                  <a:pt x="96" y="38"/>
                </a:lnTo>
                <a:lnTo>
                  <a:pt x="97" y="36"/>
                </a:lnTo>
                <a:lnTo>
                  <a:pt x="97" y="32"/>
                </a:lnTo>
                <a:lnTo>
                  <a:pt x="97" y="29"/>
                </a:lnTo>
                <a:lnTo>
                  <a:pt x="96" y="26"/>
                </a:lnTo>
                <a:lnTo>
                  <a:pt x="95" y="24"/>
                </a:lnTo>
                <a:lnTo>
                  <a:pt x="93" y="22"/>
                </a:lnTo>
                <a:lnTo>
                  <a:pt x="91" y="21"/>
                </a:lnTo>
                <a:lnTo>
                  <a:pt x="88" y="20"/>
                </a:lnTo>
                <a:lnTo>
                  <a:pt x="86" y="19"/>
                </a:lnTo>
                <a:lnTo>
                  <a:pt x="82" y="20"/>
                </a:lnTo>
                <a:lnTo>
                  <a:pt x="79" y="21"/>
                </a:lnTo>
                <a:lnTo>
                  <a:pt x="76" y="22"/>
                </a:lnTo>
                <a:lnTo>
                  <a:pt x="67" y="32"/>
                </a:lnTo>
                <a:lnTo>
                  <a:pt x="65" y="34"/>
                </a:lnTo>
                <a:lnTo>
                  <a:pt x="61" y="34"/>
                </a:lnTo>
                <a:lnTo>
                  <a:pt x="57" y="34"/>
                </a:lnTo>
                <a:lnTo>
                  <a:pt x="54" y="32"/>
                </a:lnTo>
                <a:lnTo>
                  <a:pt x="51" y="29"/>
                </a:lnTo>
                <a:lnTo>
                  <a:pt x="51" y="25"/>
                </a:lnTo>
                <a:lnTo>
                  <a:pt x="51" y="21"/>
                </a:lnTo>
                <a:lnTo>
                  <a:pt x="54" y="19"/>
                </a:lnTo>
                <a:lnTo>
                  <a:pt x="63" y="9"/>
                </a:lnTo>
                <a:lnTo>
                  <a:pt x="74" y="3"/>
                </a:lnTo>
                <a:lnTo>
                  <a:pt x="86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221"/>
          <p:cNvSpPr>
            <a:spLocks noChangeAspect="1"/>
          </p:cNvSpPr>
          <p:nvPr/>
        </p:nvSpPr>
        <p:spPr bwMode="auto">
          <a:xfrm>
            <a:off x="8017236" y="1777391"/>
            <a:ext cx="600203" cy="576000"/>
          </a:xfrm>
          <a:custGeom>
            <a:avLst/>
            <a:rect l="l" t="t" r="r" b="b"/>
            <a:pathLst>
              <a:path w="124" h="119">
                <a:moveTo>
                  <a:pt x="61" y="0"/>
                </a:moveTo>
                <a:lnTo>
                  <a:pt x="82" y="38"/>
                </a:lnTo>
                <a:lnTo>
                  <a:pt x="124" y="45"/>
                </a:lnTo>
                <a:lnTo>
                  <a:pt x="95" y="77"/>
                </a:lnTo>
                <a:lnTo>
                  <a:pt x="101" y="119"/>
                </a:lnTo>
                <a:lnTo>
                  <a:pt x="61" y="100"/>
                </a:lnTo>
                <a:lnTo>
                  <a:pt x="23" y="119"/>
                </a:lnTo>
                <a:lnTo>
                  <a:pt x="29" y="77"/>
                </a:lnTo>
                <a:lnTo>
                  <a:pt x="0" y="45"/>
                </a:lnTo>
                <a:lnTo>
                  <a:pt x="42" y="38"/>
                </a:lnTo>
                <a:lnTo>
                  <a:pt x="6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1626634" y="2490128"/>
            <a:ext cx="29419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 panose="020B0604020202020204"/>
              </a:rPr>
              <a:t>上傳圖片獲得碳排量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 panose="020B0604020202020204"/>
            </a:endParaRPr>
          </a:p>
          <a:p>
            <a:pPr algn="ctr"/>
            <a:r>
              <a:rPr lang="zh-TW" altLang="en-US" sz="1600" dirty="0">
                <a:cs typeface="Arial" pitchFamily="34" charset="0" panose="020B0604020202020204"/>
              </a:rPr>
              <a:t>透過圖片上傳的方式，我們可以方便地取得產品的碳排放量</a:t>
            </a:r>
            <a:endParaRPr lang="en-US" altLang="zh-CN" sz="1600" dirty="0">
              <a:cs typeface="Arial" pitchFamily="34" charset="0" panose="020B0604020202020204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330788" y="5112070"/>
            <a:ext cx="247849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 panose="020B0604020202020204"/>
              </a:rPr>
              <a:t>購物網站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 panose="020B0604020202020204"/>
            </a:endParaRPr>
          </a:p>
          <a:p>
            <a:pPr algn="ctr"/>
            <a:r>
              <a:rPr lang="zh-TW" altLang="en-US" sz="1600" dirty="0">
                <a:cs typeface="Arial" pitchFamily="34" charset="0" panose="020B0604020202020204"/>
              </a:rPr>
              <a:t>透過我們的購物網站，您可以知道每次購物所產生的碳排放量</a:t>
            </a:r>
            <a:endParaRPr lang="en-US" altLang="zh-CN" sz="1600" dirty="0">
              <a:cs typeface="Arial" pitchFamily="34" charset="0" panose="020B0604020202020204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8023709" y="2517834"/>
            <a:ext cx="30470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如何實現碳中和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algn="ctr"/>
            <a:r>
              <a:rPr lang="zh-TW" altLang="en-US" sz="1600" dirty="0">
                <a:cs typeface="Arial" pitchFamily="34" charset="0" panose="020B0604020202020204"/>
              </a:rPr>
              <a:t>我們可以計算出每次購物產生的碳排放量，並估算需要種植多少棵樹才能達到碳中和的目標。</a:t>
            </a:r>
            <a:endParaRPr lang="en-US" altLang="zh-TW" sz="1600" dirty="0">
              <a:cs typeface="Arial" pitchFamily="34" charset="0" panose="020B0604020202020204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4367808" y="2325192"/>
            <a:ext cx="751304" cy="72008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7021779" y="2325192"/>
            <a:ext cx="751304" cy="72008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6165571" y="4430686"/>
            <a:ext cx="338897" cy="570273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4" name="椭圆 43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7" name="直接连接符 56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平行四边形 57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206158" y="351898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  <a:cs typeface="Times New Roman" pitchFamily="18" charset="0" panose="02020603050405020304"/>
              </a:rPr>
              <a:t>專案發想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 panose="020B0503020204020204"/>
              <a:ea typeface="微软雅黑" pitchFamily="34" charset="-122" panose="020B0503020204020204"/>
            </a:endParaRPr>
          </a:p>
        </p:txBody>
      </p:sp>
      <p:sp>
        <p:nvSpPr>
          <p:cNvPr id="4" name="投影片編號版面配置區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19"/>
          <p:cNvSpPr/>
          <p:nvPr/>
        </p:nvSpPr>
        <p:spPr>
          <a:xfrm>
            <a:off x="2475429" y="2282627"/>
            <a:ext cx="937876" cy="1426517"/>
          </a:xfrm>
          <a:custGeom>
            <a:avLst/>
            <a:rect l="l" t="t" r="r" b="b"/>
            <a:pathLst>
              <a:path w="906780" h="1379220">
                <a:moveTo>
                  <a:pt x="0" y="1379220"/>
                </a:moveTo>
                <a:lnTo>
                  <a:pt x="571500" y="1379220"/>
                </a:lnTo>
                <a:cubicBezTo>
                  <a:pt x="611821" y="1120139"/>
                  <a:pt x="766445" y="1061085"/>
                  <a:pt x="906780" y="1059180"/>
                </a:cubicBezTo>
                <a:lnTo>
                  <a:pt x="906780" y="0"/>
                </a:ln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1" name="任意多边形 20"/>
          <p:cNvSpPr/>
          <p:nvPr/>
        </p:nvSpPr>
        <p:spPr>
          <a:xfrm>
            <a:off x="3556009" y="3831779"/>
            <a:ext cx="1402873" cy="1426517"/>
          </a:xfrm>
          <a:custGeom>
            <a:avLst/>
            <a:rect l="l" t="t" r="r" b="b"/>
            <a:pathLst>
              <a:path w="1356360" h="1379220">
                <a:moveTo>
                  <a:pt x="0" y="320040"/>
                </a:moveTo>
                <a:cubicBezTo>
                  <a:pt x="322104" y="337185"/>
                  <a:pt x="346551" y="149542"/>
                  <a:pt x="373380" y="0"/>
                </a:cubicBezTo>
                <a:lnTo>
                  <a:pt x="990600" y="0"/>
                </a:lnTo>
                <a:cubicBezTo>
                  <a:pt x="1024413" y="230981"/>
                  <a:pt x="1191577" y="345281"/>
                  <a:pt x="1356360" y="342900"/>
                </a:cubicBezTo>
                <a:lnTo>
                  <a:pt x="1356360" y="1379220"/>
                </a:ln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2" name="任意多边形 21"/>
          <p:cNvSpPr/>
          <p:nvPr/>
        </p:nvSpPr>
        <p:spPr>
          <a:xfrm>
            <a:off x="5188725" y="2314364"/>
            <a:ext cx="1387111" cy="1426517"/>
          </a:xfrm>
          <a:custGeom>
            <a:avLst/>
            <a:rect l="l" t="t" r="r" b="b"/>
            <a:pathLst>
              <a:path w="1341120" h="1379220">
                <a:moveTo>
                  <a:pt x="0" y="1021080"/>
                </a:moveTo>
                <a:cubicBezTo>
                  <a:pt x="267812" y="1011872"/>
                  <a:pt x="371317" y="1171734"/>
                  <a:pt x="396240" y="1379220"/>
                </a:cubicBezTo>
                <a:lnTo>
                  <a:pt x="1013460" y="1379220"/>
                </a:lnTo>
                <a:cubicBezTo>
                  <a:pt x="1020286" y="1100615"/>
                  <a:pt x="1169987" y="1045845"/>
                  <a:pt x="1341120" y="1036320"/>
                </a:cubicBezTo>
                <a:lnTo>
                  <a:pt x="1341120" y="0"/>
                </a:ln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3" name="任意多边形 22"/>
          <p:cNvSpPr/>
          <p:nvPr/>
        </p:nvSpPr>
        <p:spPr>
          <a:xfrm>
            <a:off x="8180502" y="3354400"/>
            <a:ext cx="1292535" cy="351559"/>
          </a:xfrm>
          <a:custGeom>
            <a:avLst/>
            <a:rect l="l" t="t" r="r" b="b"/>
            <a:pathLst>
              <a:path w="1249680" h="339903">
                <a:moveTo>
                  <a:pt x="0" y="4623"/>
                </a:moveTo>
                <a:cubicBezTo>
                  <a:pt x="219552" y="-28874"/>
                  <a:pt x="334328" y="123368"/>
                  <a:pt x="365760" y="339903"/>
                </a:cubicBezTo>
                <a:lnTo>
                  <a:pt x="1249680" y="339903"/>
                </a:ln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4" name="任意多边形 23"/>
          <p:cNvSpPr/>
          <p:nvPr/>
        </p:nvSpPr>
        <p:spPr>
          <a:xfrm>
            <a:off x="6729599" y="3801116"/>
            <a:ext cx="1402873" cy="1426517"/>
          </a:xfrm>
          <a:custGeom>
            <a:avLst/>
            <a:rect l="l" t="t" r="r" b="b"/>
            <a:pathLst>
              <a:path w="1356360" h="1379220">
                <a:moveTo>
                  <a:pt x="0" y="320040"/>
                </a:moveTo>
                <a:cubicBezTo>
                  <a:pt x="322104" y="337185"/>
                  <a:pt x="346551" y="149542"/>
                  <a:pt x="373380" y="0"/>
                </a:cubicBezTo>
                <a:lnTo>
                  <a:pt x="990600" y="0"/>
                </a:lnTo>
                <a:cubicBezTo>
                  <a:pt x="1024413" y="230981"/>
                  <a:pt x="1191577" y="345281"/>
                  <a:pt x="1356360" y="342900"/>
                </a:cubicBezTo>
                <a:lnTo>
                  <a:pt x="1356360" y="1379220"/>
                </a:ln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5" name="任意多边形 24"/>
          <p:cNvSpPr/>
          <p:nvPr/>
        </p:nvSpPr>
        <p:spPr>
          <a:xfrm>
            <a:off x="6637101" y="1636408"/>
            <a:ext cx="295601" cy="354659"/>
          </a:xfrm>
          <a:custGeom>
            <a:avLst/>
            <a:rect l="l" t="t" r="r" b="b"/>
            <a:pathLst>
              <a:path w="285800" h="342900">
                <a:moveTo>
                  <a:pt x="0" y="0"/>
                </a:moveTo>
                <a:cubicBezTo>
                  <a:pt x="207169" y="16669"/>
                  <a:pt x="288132" y="135732"/>
                  <a:pt x="285750" y="342900"/>
                </a:cubicBez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cxnSp>
        <p:nvCxnSpPr>
          <p:cNvPr id="27" name="直接连接符 26"/>
          <p:cNvCxnSpPr/>
          <p:nvPr/>
        </p:nvCxnSpPr>
        <p:spPr>
          <a:xfrm>
            <a:off x="4108722" y="4026138"/>
            <a:ext cx="335111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760889" y="3605230"/>
            <a:ext cx="335111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214561" y="3981801"/>
            <a:ext cx="335111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任意多边形 29"/>
          <p:cNvSpPr/>
          <p:nvPr/>
        </p:nvSpPr>
        <p:spPr>
          <a:xfrm flipH="1" flipV="1">
            <a:off x="7774841" y="5605779"/>
            <a:ext cx="295601" cy="354659"/>
          </a:xfrm>
          <a:custGeom>
            <a:avLst/>
            <a:rect l="l" t="t" r="r" b="b"/>
            <a:pathLst>
              <a:path w="285800" h="342900">
                <a:moveTo>
                  <a:pt x="0" y="0"/>
                </a:moveTo>
                <a:cubicBezTo>
                  <a:pt x="207169" y="16669"/>
                  <a:pt x="288132" y="135732"/>
                  <a:pt x="285750" y="342900"/>
                </a:cubicBez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1" name="任意多边形 30"/>
          <p:cNvSpPr/>
          <p:nvPr/>
        </p:nvSpPr>
        <p:spPr>
          <a:xfrm flipH="1" flipV="1">
            <a:off x="4627612" y="5628806"/>
            <a:ext cx="295601" cy="354659"/>
          </a:xfrm>
          <a:custGeom>
            <a:avLst/>
            <a:rect l="l" t="t" r="r" b="b"/>
            <a:pathLst>
              <a:path w="285800" h="342900">
                <a:moveTo>
                  <a:pt x="0" y="0"/>
                </a:moveTo>
                <a:cubicBezTo>
                  <a:pt x="207169" y="16669"/>
                  <a:pt x="288132" y="135732"/>
                  <a:pt x="285750" y="342900"/>
                </a:cubicBez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4759777" y="5414867"/>
            <a:ext cx="446815" cy="4468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grpSp>
        <p:nvGrpSpPr>
          <p:cNvPr id="2" name="群組 1"/>
          <p:cNvGrpSpPr/>
          <p:nvPr/>
        </p:nvGrpSpPr>
        <p:grpSpPr>
          <a:xfrm>
            <a:off x="3296450" y="1609563"/>
            <a:ext cx="519011" cy="534388"/>
            <a:chOff x="3681221" y="1748239"/>
            <a:chExt cx="519011" cy="534388"/>
          </a:xfrm>
        </p:grpSpPr>
        <p:sp>
          <p:nvSpPr>
            <p:cNvPr id="26" name="任意多边形 25"/>
            <p:cNvSpPr/>
            <p:nvPr/>
          </p:nvSpPr>
          <p:spPr>
            <a:xfrm>
              <a:off x="3904631" y="1748239"/>
              <a:ext cx="295601" cy="354659"/>
            </a:xfrm>
            <a:custGeom>
              <a:avLst/>
              <a:rect l="l" t="t" r="r" b="b"/>
              <a:pathLst>
                <a:path w="285800" h="342900">
                  <a:moveTo>
                    <a:pt x="0" y="0"/>
                  </a:moveTo>
                  <a:cubicBezTo>
                    <a:pt x="207169" y="16669"/>
                    <a:pt x="288132" y="135732"/>
                    <a:pt x="285750" y="342900"/>
                  </a:cubicBezTo>
                </a:path>
              </a:pathLst>
            </a:cu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3681221" y="1835812"/>
              <a:ext cx="446815" cy="4468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</p:grpSp>
      <p:sp>
        <p:nvSpPr>
          <p:cNvPr id="34" name="椭圆 33"/>
          <p:cNvSpPr>
            <a:spLocks noChangeAspect="1"/>
          </p:cNvSpPr>
          <p:nvPr/>
        </p:nvSpPr>
        <p:spPr>
          <a:xfrm>
            <a:off x="6352430" y="1747898"/>
            <a:ext cx="446815" cy="4468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5" name="椭圆 34"/>
          <p:cNvSpPr>
            <a:spLocks noChangeAspect="1"/>
          </p:cNvSpPr>
          <p:nvPr/>
        </p:nvSpPr>
        <p:spPr>
          <a:xfrm>
            <a:off x="4857927" y="3598273"/>
            <a:ext cx="446815" cy="4468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2</a:t>
            </a:r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>
            <a:off x="3289628" y="3534986"/>
            <a:ext cx="446815" cy="4468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1</a:t>
            </a:r>
          </a:p>
        </p:txBody>
      </p:sp>
      <p:sp>
        <p:nvSpPr>
          <p:cNvPr id="37" name="椭圆 36"/>
          <p:cNvSpPr>
            <a:spLocks noChangeAspect="1"/>
          </p:cNvSpPr>
          <p:nvPr/>
        </p:nvSpPr>
        <p:spPr>
          <a:xfrm>
            <a:off x="6478378" y="3577708"/>
            <a:ext cx="446815" cy="4468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3</a:t>
            </a:r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7909065" y="3555319"/>
            <a:ext cx="446815" cy="44681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4</a:t>
            </a: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7894884" y="5423467"/>
            <a:ext cx="446815" cy="44681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0" name="文本框 39"/>
          <p:cNvSpPr txBox="1"/>
          <p:nvPr/>
        </p:nvSpPr>
        <p:spPr>
          <a:xfrm>
            <a:off x="3463711" y="2319413"/>
            <a:ext cx="3247922" cy="785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 panose="020B0604020202020204"/>
              <a:buChar char="•"/>
            </a:pPr>
            <a:r>
              <a:rPr lang="zh-TW" altLang="zh-CN" sz="1600" dirty="0">
                <a:latin typeface="+mj-ea"/>
                <a:ea typeface="+mj-ea"/>
                <a:cs typeface="Arial" pitchFamily="34" charset="0" panose="020B0604020202020204"/>
              </a:rPr>
              <a:t>從 BootStrap 下載購物網站</a:t>
            </a:r>
            <a:endParaRPr lang="en-US" altLang="zh-TW" sz="1600" dirty="0">
              <a:latin typeface="+mj-ea"/>
              <a:ea typeface="+mj-ea"/>
              <a:cs typeface="Arial" pitchFamily="34" charset="0" panose="020B0604020202020204"/>
            </a:endParaRPr>
          </a:p>
          <a:p>
            <a:pPr>
              <a:lnSpc>
                <a:spcPct val="150000"/>
              </a:lnSpc>
            </a:pPr>
            <a:r>
              <a:rPr lang="zh-TW" altLang="en-US" sz="1600">
                <a:latin typeface="+mj-ea"/>
                <a:ea typeface="+mj-ea"/>
                <a:cs typeface="Arial" pitchFamily="34" charset="0" panose="020B0604020202020204"/>
              </a:rPr>
              <a:t>     </a:t>
            </a:r>
            <a:r>
              <a:rPr lang="zh-TW" altLang="zh-CN" sz="1600">
                <a:latin typeface="+mj-ea"/>
                <a:ea typeface="+mj-ea"/>
                <a:cs typeface="Arial" pitchFamily="34" charset="0" panose="020B0604020202020204"/>
              </a:rPr>
              <a:t>模板</a:t>
            </a:r>
            <a:r>
              <a:rPr lang="zh-TW" altLang="en-US" sz="1600">
                <a:latin typeface="+mj-ea"/>
                <a:ea typeface="+mj-ea"/>
                <a:cs typeface="Arial" pitchFamily="34" charset="0" panose="020B0604020202020204"/>
              </a:rPr>
              <a:t>（</a:t>
            </a:r>
            <a:r>
              <a:rPr lang="zh-TW" altLang="zh-CN" sz="1600">
                <a:latin typeface="+mj-ea"/>
                <a:ea typeface="+mj-ea"/>
                <a:cs typeface="Arial" pitchFamily="34" charset="0" panose="020B0604020202020204"/>
              </a:rPr>
              <a:t>HTML </a:t>
            </a:r>
            <a:r>
              <a:rPr lang="zh-TW" altLang="zh-CN" sz="1600" dirty="0">
                <a:latin typeface="+mj-ea"/>
                <a:ea typeface="+mj-ea"/>
                <a:cs typeface="Arial" pitchFamily="34" charset="0" panose="020B0604020202020204"/>
              </a:rPr>
              <a:t>CSS JS</a:t>
            </a:r>
            <a:r>
              <a:rPr lang="zh-TW" altLang="en-US" sz="1600" dirty="0">
                <a:latin typeface="+mj-ea"/>
                <a:ea typeface="+mj-ea"/>
                <a:cs typeface="Arial" pitchFamily="34" charset="0" panose="020B0604020202020204"/>
              </a:rPr>
              <a:t>）</a:t>
            </a:r>
            <a:r>
              <a:rPr lang="zh-TW" altLang="zh-CN" sz="1600" dirty="0">
                <a:latin typeface="+mj-ea"/>
                <a:ea typeface="+mj-ea"/>
                <a:cs typeface="Arial" pitchFamily="34" charset="0" panose="020B0604020202020204"/>
              </a:rPr>
              <a:t> </a:t>
            </a:r>
            <a:endParaRPr lang="en-US" altLang="zh-CN" sz="1600" dirty="0">
              <a:latin typeface="+mj-ea"/>
              <a:ea typeface="+mj-ea"/>
              <a:cs typeface="Arial" pitchFamily="34" charset="0" panose="020B0604020202020204"/>
            </a:endParaRPr>
          </a:p>
        </p:txBody>
      </p:sp>
      <p:sp>
        <p:nvSpPr>
          <p:cNvPr id="41" name="Freeform 217"/>
          <p:cNvSpPr>
            <a:spLocks noChangeAspect="1" noEditPoints="1"/>
          </p:cNvSpPr>
          <p:nvPr/>
        </p:nvSpPr>
        <p:spPr bwMode="auto">
          <a:xfrm>
            <a:off x="3384765" y="1781864"/>
            <a:ext cx="256539" cy="260643"/>
          </a:xfrm>
          <a:custGeom>
            <a:avLst/>
            <a:rect l="l" t="t" r="r" b="b"/>
            <a:pathLst>
              <a:path w="125" h="127">
                <a:moveTo>
                  <a:pt x="49" y="16"/>
                </a:moveTo>
                <a:lnTo>
                  <a:pt x="36" y="18"/>
                </a:lnTo>
                <a:lnTo>
                  <a:pt x="25" y="26"/>
                </a:lnTo>
                <a:lnTo>
                  <a:pt x="18" y="37"/>
                </a:lnTo>
                <a:lnTo>
                  <a:pt x="15" y="50"/>
                </a:lnTo>
                <a:lnTo>
                  <a:pt x="18" y="64"/>
                </a:lnTo>
                <a:lnTo>
                  <a:pt x="25" y="75"/>
                </a:lnTo>
                <a:lnTo>
                  <a:pt x="36" y="81"/>
                </a:lnTo>
                <a:lnTo>
                  <a:pt x="49" y="85"/>
                </a:lnTo>
                <a:lnTo>
                  <a:pt x="63" y="81"/>
                </a:lnTo>
                <a:lnTo>
                  <a:pt x="73" y="75"/>
                </a:lnTo>
                <a:lnTo>
                  <a:pt x="81" y="64"/>
                </a:lnTo>
                <a:lnTo>
                  <a:pt x="84" y="50"/>
                </a:lnTo>
                <a:lnTo>
                  <a:pt x="81" y="37"/>
                </a:lnTo>
                <a:lnTo>
                  <a:pt x="73" y="26"/>
                </a:lnTo>
                <a:lnTo>
                  <a:pt x="63" y="18"/>
                </a:lnTo>
                <a:lnTo>
                  <a:pt x="49" y="16"/>
                </a:lnTo>
                <a:close/>
                <a:moveTo>
                  <a:pt x="49" y="0"/>
                </a:moveTo>
                <a:lnTo>
                  <a:pt x="68" y="4"/>
                </a:lnTo>
                <a:lnTo>
                  <a:pt x="85" y="16"/>
                </a:lnTo>
                <a:lnTo>
                  <a:pt x="95" y="31"/>
                </a:lnTo>
                <a:lnTo>
                  <a:pt x="99" y="50"/>
                </a:lnTo>
                <a:lnTo>
                  <a:pt x="97" y="64"/>
                </a:lnTo>
                <a:lnTo>
                  <a:pt x="91" y="77"/>
                </a:lnTo>
                <a:lnTo>
                  <a:pt x="91" y="78"/>
                </a:lnTo>
                <a:lnTo>
                  <a:pt x="122" y="109"/>
                </a:lnTo>
                <a:lnTo>
                  <a:pt x="124" y="113"/>
                </a:lnTo>
                <a:lnTo>
                  <a:pt x="125" y="116"/>
                </a:lnTo>
                <a:lnTo>
                  <a:pt x="124" y="120"/>
                </a:lnTo>
                <a:lnTo>
                  <a:pt x="122" y="123"/>
                </a:lnTo>
                <a:lnTo>
                  <a:pt x="119" y="126"/>
                </a:lnTo>
                <a:lnTo>
                  <a:pt x="115" y="127"/>
                </a:lnTo>
                <a:lnTo>
                  <a:pt x="111" y="126"/>
                </a:lnTo>
                <a:lnTo>
                  <a:pt x="107" y="123"/>
                </a:lnTo>
                <a:lnTo>
                  <a:pt x="77" y="93"/>
                </a:lnTo>
                <a:lnTo>
                  <a:pt x="76" y="92"/>
                </a:lnTo>
                <a:lnTo>
                  <a:pt x="64" y="98"/>
                </a:lnTo>
                <a:lnTo>
                  <a:pt x="49" y="101"/>
                </a:lnTo>
                <a:lnTo>
                  <a:pt x="30" y="97"/>
                </a:lnTo>
                <a:lnTo>
                  <a:pt x="14" y="85"/>
                </a:lnTo>
                <a:lnTo>
                  <a:pt x="4" y="69"/>
                </a:lnTo>
                <a:lnTo>
                  <a:pt x="0" y="50"/>
                </a:lnTo>
                <a:lnTo>
                  <a:pt x="4" y="31"/>
                </a:lnTo>
                <a:lnTo>
                  <a:pt x="14" y="16"/>
                </a:lnTo>
                <a:lnTo>
                  <a:pt x="30" y="4"/>
                </a:lnTo>
                <a:lnTo>
                  <a:pt x="4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68580" tIns="34291" rIns="68580" bIns="34291" anchor="t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sp>
        <p:nvSpPr>
          <p:cNvPr id="42" name="Freeform 218"/>
          <p:cNvSpPr>
            <a:spLocks noChangeAspect="1" noEditPoints="1"/>
          </p:cNvSpPr>
          <p:nvPr/>
        </p:nvSpPr>
        <p:spPr bwMode="auto">
          <a:xfrm>
            <a:off x="4868322" y="5511133"/>
            <a:ext cx="247927" cy="260643"/>
          </a:xfrm>
          <a:custGeom>
            <a:avLst/>
            <a:rect l="l" t="t" r="r" b="b"/>
            <a:pathLst>
              <a:path w="117" h="123">
                <a:moveTo>
                  <a:pt x="54" y="38"/>
                </a:moveTo>
                <a:lnTo>
                  <a:pt x="61" y="38"/>
                </a:lnTo>
                <a:lnTo>
                  <a:pt x="66" y="41"/>
                </a:lnTo>
                <a:lnTo>
                  <a:pt x="72" y="43"/>
                </a:lnTo>
                <a:lnTo>
                  <a:pt x="75" y="45"/>
                </a:lnTo>
                <a:lnTo>
                  <a:pt x="76" y="47"/>
                </a:lnTo>
                <a:lnTo>
                  <a:pt x="78" y="47"/>
                </a:lnTo>
                <a:lnTo>
                  <a:pt x="63" y="62"/>
                </a:lnTo>
                <a:lnTo>
                  <a:pt x="62" y="60"/>
                </a:lnTo>
                <a:lnTo>
                  <a:pt x="61" y="59"/>
                </a:lnTo>
                <a:lnTo>
                  <a:pt x="57" y="58"/>
                </a:lnTo>
                <a:lnTo>
                  <a:pt x="54" y="57"/>
                </a:lnTo>
                <a:lnTo>
                  <a:pt x="51" y="58"/>
                </a:lnTo>
                <a:lnTo>
                  <a:pt x="49" y="59"/>
                </a:lnTo>
                <a:lnTo>
                  <a:pt x="46" y="60"/>
                </a:lnTo>
                <a:lnTo>
                  <a:pt x="24" y="83"/>
                </a:lnTo>
                <a:lnTo>
                  <a:pt x="21" y="85"/>
                </a:lnTo>
                <a:lnTo>
                  <a:pt x="20" y="88"/>
                </a:lnTo>
                <a:lnTo>
                  <a:pt x="20" y="91"/>
                </a:lnTo>
                <a:lnTo>
                  <a:pt x="20" y="94"/>
                </a:lnTo>
                <a:lnTo>
                  <a:pt x="21" y="97"/>
                </a:lnTo>
                <a:lnTo>
                  <a:pt x="24" y="100"/>
                </a:lnTo>
                <a:lnTo>
                  <a:pt x="24" y="100"/>
                </a:lnTo>
                <a:lnTo>
                  <a:pt x="27" y="102"/>
                </a:lnTo>
                <a:lnTo>
                  <a:pt x="31" y="104"/>
                </a:lnTo>
                <a:lnTo>
                  <a:pt x="33" y="104"/>
                </a:lnTo>
                <a:lnTo>
                  <a:pt x="36" y="104"/>
                </a:lnTo>
                <a:lnTo>
                  <a:pt x="38" y="102"/>
                </a:lnTo>
                <a:lnTo>
                  <a:pt x="41" y="100"/>
                </a:lnTo>
                <a:lnTo>
                  <a:pt x="51" y="91"/>
                </a:lnTo>
                <a:lnTo>
                  <a:pt x="54" y="89"/>
                </a:lnTo>
                <a:lnTo>
                  <a:pt x="58" y="88"/>
                </a:lnTo>
                <a:lnTo>
                  <a:pt x="61" y="89"/>
                </a:lnTo>
                <a:lnTo>
                  <a:pt x="65" y="91"/>
                </a:lnTo>
                <a:lnTo>
                  <a:pt x="66" y="94"/>
                </a:lnTo>
                <a:lnTo>
                  <a:pt x="67" y="97"/>
                </a:lnTo>
                <a:lnTo>
                  <a:pt x="66" y="101"/>
                </a:lnTo>
                <a:lnTo>
                  <a:pt x="65" y="104"/>
                </a:lnTo>
                <a:lnTo>
                  <a:pt x="55" y="114"/>
                </a:lnTo>
                <a:lnTo>
                  <a:pt x="45" y="121"/>
                </a:lnTo>
                <a:lnTo>
                  <a:pt x="33" y="123"/>
                </a:lnTo>
                <a:lnTo>
                  <a:pt x="33" y="123"/>
                </a:lnTo>
                <a:lnTo>
                  <a:pt x="21" y="121"/>
                </a:lnTo>
                <a:lnTo>
                  <a:pt x="11" y="114"/>
                </a:lnTo>
                <a:lnTo>
                  <a:pt x="10" y="113"/>
                </a:lnTo>
                <a:lnTo>
                  <a:pt x="3" y="102"/>
                </a:lnTo>
                <a:lnTo>
                  <a:pt x="0" y="91"/>
                </a:lnTo>
                <a:lnTo>
                  <a:pt x="3" y="79"/>
                </a:lnTo>
                <a:lnTo>
                  <a:pt x="10" y="70"/>
                </a:lnTo>
                <a:lnTo>
                  <a:pt x="32" y="47"/>
                </a:lnTo>
                <a:lnTo>
                  <a:pt x="42" y="40"/>
                </a:lnTo>
                <a:lnTo>
                  <a:pt x="54" y="38"/>
                </a:lnTo>
                <a:close/>
                <a:moveTo>
                  <a:pt x="86" y="0"/>
                </a:moveTo>
                <a:lnTo>
                  <a:pt x="97" y="3"/>
                </a:lnTo>
                <a:lnTo>
                  <a:pt x="107" y="9"/>
                </a:lnTo>
                <a:lnTo>
                  <a:pt x="108" y="9"/>
                </a:lnTo>
                <a:lnTo>
                  <a:pt x="114" y="20"/>
                </a:lnTo>
                <a:lnTo>
                  <a:pt x="117" y="32"/>
                </a:lnTo>
                <a:lnTo>
                  <a:pt x="114" y="43"/>
                </a:lnTo>
                <a:lnTo>
                  <a:pt x="108" y="54"/>
                </a:lnTo>
                <a:lnTo>
                  <a:pt x="86" y="76"/>
                </a:lnTo>
                <a:lnTo>
                  <a:pt x="75" y="83"/>
                </a:lnTo>
                <a:lnTo>
                  <a:pt x="63" y="85"/>
                </a:lnTo>
                <a:lnTo>
                  <a:pt x="63" y="85"/>
                </a:lnTo>
                <a:lnTo>
                  <a:pt x="51" y="83"/>
                </a:lnTo>
                <a:lnTo>
                  <a:pt x="42" y="76"/>
                </a:lnTo>
                <a:lnTo>
                  <a:pt x="41" y="75"/>
                </a:lnTo>
                <a:lnTo>
                  <a:pt x="54" y="62"/>
                </a:lnTo>
                <a:lnTo>
                  <a:pt x="55" y="63"/>
                </a:lnTo>
                <a:lnTo>
                  <a:pt x="58" y="64"/>
                </a:lnTo>
                <a:lnTo>
                  <a:pt x="61" y="66"/>
                </a:lnTo>
                <a:lnTo>
                  <a:pt x="63" y="66"/>
                </a:lnTo>
                <a:lnTo>
                  <a:pt x="67" y="66"/>
                </a:lnTo>
                <a:lnTo>
                  <a:pt x="70" y="64"/>
                </a:lnTo>
                <a:lnTo>
                  <a:pt x="72" y="63"/>
                </a:lnTo>
                <a:lnTo>
                  <a:pt x="95" y="41"/>
                </a:lnTo>
                <a:lnTo>
                  <a:pt x="96" y="38"/>
                </a:lnTo>
                <a:lnTo>
                  <a:pt x="97" y="36"/>
                </a:lnTo>
                <a:lnTo>
                  <a:pt x="97" y="32"/>
                </a:lnTo>
                <a:lnTo>
                  <a:pt x="97" y="29"/>
                </a:lnTo>
                <a:lnTo>
                  <a:pt x="96" y="26"/>
                </a:lnTo>
                <a:lnTo>
                  <a:pt x="95" y="24"/>
                </a:lnTo>
                <a:lnTo>
                  <a:pt x="93" y="22"/>
                </a:lnTo>
                <a:lnTo>
                  <a:pt x="91" y="21"/>
                </a:lnTo>
                <a:lnTo>
                  <a:pt x="88" y="20"/>
                </a:lnTo>
                <a:lnTo>
                  <a:pt x="86" y="19"/>
                </a:lnTo>
                <a:lnTo>
                  <a:pt x="82" y="20"/>
                </a:lnTo>
                <a:lnTo>
                  <a:pt x="79" y="21"/>
                </a:lnTo>
                <a:lnTo>
                  <a:pt x="76" y="22"/>
                </a:lnTo>
                <a:lnTo>
                  <a:pt x="67" y="32"/>
                </a:lnTo>
                <a:lnTo>
                  <a:pt x="65" y="34"/>
                </a:lnTo>
                <a:lnTo>
                  <a:pt x="61" y="34"/>
                </a:lnTo>
                <a:lnTo>
                  <a:pt x="57" y="34"/>
                </a:lnTo>
                <a:lnTo>
                  <a:pt x="54" y="32"/>
                </a:lnTo>
                <a:lnTo>
                  <a:pt x="51" y="29"/>
                </a:lnTo>
                <a:lnTo>
                  <a:pt x="51" y="25"/>
                </a:lnTo>
                <a:lnTo>
                  <a:pt x="51" y="21"/>
                </a:lnTo>
                <a:lnTo>
                  <a:pt x="54" y="19"/>
                </a:lnTo>
                <a:lnTo>
                  <a:pt x="63" y="9"/>
                </a:lnTo>
                <a:lnTo>
                  <a:pt x="74" y="3"/>
                </a:lnTo>
                <a:lnTo>
                  <a:pt x="8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68580" tIns="34291" rIns="68580" bIns="34291" anchor="t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sp>
        <p:nvSpPr>
          <p:cNvPr id="43" name="Freeform 219"/>
          <p:cNvSpPr>
            <a:spLocks noChangeAspect="1" noEditPoints="1"/>
          </p:cNvSpPr>
          <p:nvPr/>
        </p:nvSpPr>
        <p:spPr bwMode="auto">
          <a:xfrm>
            <a:off x="8030582" y="5516552"/>
            <a:ext cx="203177" cy="260643"/>
          </a:xfrm>
          <a:custGeom>
            <a:avLst/>
            <a:rect l="l" t="t" r="r" b="b"/>
            <a:pathLst>
              <a:path w="99" h="127">
                <a:moveTo>
                  <a:pt x="49" y="17"/>
                </a:moveTo>
                <a:lnTo>
                  <a:pt x="36" y="21"/>
                </a:lnTo>
                <a:lnTo>
                  <a:pt x="26" y="31"/>
                </a:lnTo>
                <a:lnTo>
                  <a:pt x="22" y="46"/>
                </a:lnTo>
                <a:lnTo>
                  <a:pt x="26" y="60"/>
                </a:lnTo>
                <a:lnTo>
                  <a:pt x="36" y="69"/>
                </a:lnTo>
                <a:lnTo>
                  <a:pt x="49" y="73"/>
                </a:lnTo>
                <a:lnTo>
                  <a:pt x="64" y="69"/>
                </a:lnTo>
                <a:lnTo>
                  <a:pt x="74" y="60"/>
                </a:lnTo>
                <a:lnTo>
                  <a:pt x="78" y="46"/>
                </a:lnTo>
                <a:lnTo>
                  <a:pt x="74" y="31"/>
                </a:lnTo>
                <a:lnTo>
                  <a:pt x="64" y="21"/>
                </a:lnTo>
                <a:lnTo>
                  <a:pt x="49" y="17"/>
                </a:lnTo>
                <a:close/>
                <a:moveTo>
                  <a:pt x="49" y="0"/>
                </a:moveTo>
                <a:lnTo>
                  <a:pt x="69" y="4"/>
                </a:lnTo>
                <a:lnTo>
                  <a:pt x="85" y="14"/>
                </a:lnTo>
                <a:lnTo>
                  <a:pt x="95" y="30"/>
                </a:lnTo>
                <a:lnTo>
                  <a:pt x="99" y="50"/>
                </a:lnTo>
                <a:lnTo>
                  <a:pt x="99" y="55"/>
                </a:lnTo>
                <a:lnTo>
                  <a:pt x="97" y="72"/>
                </a:lnTo>
                <a:lnTo>
                  <a:pt x="89" y="89"/>
                </a:lnTo>
                <a:lnTo>
                  <a:pt x="80" y="102"/>
                </a:lnTo>
                <a:lnTo>
                  <a:pt x="69" y="113"/>
                </a:lnTo>
                <a:lnTo>
                  <a:pt x="60" y="120"/>
                </a:lnTo>
                <a:lnTo>
                  <a:pt x="53" y="126"/>
                </a:lnTo>
                <a:lnTo>
                  <a:pt x="51" y="127"/>
                </a:lnTo>
                <a:lnTo>
                  <a:pt x="48" y="126"/>
                </a:lnTo>
                <a:lnTo>
                  <a:pt x="43" y="122"/>
                </a:lnTo>
                <a:lnTo>
                  <a:pt x="34" y="115"/>
                </a:lnTo>
                <a:lnTo>
                  <a:pt x="25" y="106"/>
                </a:lnTo>
                <a:lnTo>
                  <a:pt x="15" y="94"/>
                </a:lnTo>
                <a:lnTo>
                  <a:pt x="8" y="80"/>
                </a:lnTo>
                <a:lnTo>
                  <a:pt x="2" y="65"/>
                </a:lnTo>
                <a:lnTo>
                  <a:pt x="1" y="58"/>
                </a:lnTo>
                <a:lnTo>
                  <a:pt x="0" y="50"/>
                </a:lnTo>
                <a:lnTo>
                  <a:pt x="4" y="30"/>
                </a:lnTo>
                <a:lnTo>
                  <a:pt x="14" y="14"/>
                </a:lnTo>
                <a:lnTo>
                  <a:pt x="30" y="4"/>
                </a:lnTo>
                <a:lnTo>
                  <a:pt x="4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68580" tIns="34291" rIns="68580" bIns="34291" anchor="t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sp>
        <p:nvSpPr>
          <p:cNvPr id="44" name="Freeform 221"/>
          <p:cNvSpPr>
            <a:spLocks noChangeAspect="1"/>
          </p:cNvSpPr>
          <p:nvPr/>
        </p:nvSpPr>
        <p:spPr bwMode="auto">
          <a:xfrm>
            <a:off x="6440040" y="1837019"/>
            <a:ext cx="271593" cy="260643"/>
          </a:xfrm>
          <a:custGeom>
            <a:avLst/>
            <a:rect l="l" t="t" r="r" b="b"/>
            <a:pathLst>
              <a:path w="124" h="119">
                <a:moveTo>
                  <a:pt x="61" y="0"/>
                </a:moveTo>
                <a:lnTo>
                  <a:pt x="82" y="38"/>
                </a:lnTo>
                <a:lnTo>
                  <a:pt x="124" y="45"/>
                </a:lnTo>
                <a:lnTo>
                  <a:pt x="95" y="77"/>
                </a:lnTo>
                <a:lnTo>
                  <a:pt x="101" y="119"/>
                </a:lnTo>
                <a:lnTo>
                  <a:pt x="61" y="100"/>
                </a:lnTo>
                <a:lnTo>
                  <a:pt x="23" y="119"/>
                </a:lnTo>
                <a:lnTo>
                  <a:pt x="29" y="77"/>
                </a:lnTo>
                <a:lnTo>
                  <a:pt x="0" y="45"/>
                </a:lnTo>
                <a:lnTo>
                  <a:pt x="42" y="38"/>
                </a:lnTo>
                <a:lnTo>
                  <a:pt x="6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68580" tIns="34291" rIns="68580" bIns="34291" anchor="t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sp>
        <p:nvSpPr>
          <p:cNvPr id="45" name="文本框 44"/>
          <p:cNvSpPr txBox="1"/>
          <p:nvPr/>
        </p:nvSpPr>
        <p:spPr>
          <a:xfrm>
            <a:off x="7048409" y="1688864"/>
            <a:ext cx="395791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 panose="020B0604020202020204"/>
              <a:buChar char="•"/>
            </a:pPr>
            <a:r>
              <a:rPr lang="zh-TW" altLang="zh-CN" sz="1600" dirty="0">
                <a:latin typeface="+mj-ea"/>
                <a:ea typeface="+mj-ea"/>
                <a:cs typeface="Arial" pitchFamily="34" charset="0" panose="020B0604020202020204"/>
              </a:rPr>
              <a:t>用Flask架設網頁伺服器，連結網頁與資料庫，並上架商品</a:t>
            </a:r>
            <a:r>
              <a:rPr lang="zh-TW" altLang="en-US" sz="1600" dirty="0">
                <a:latin typeface="+mj-ea"/>
                <a:ea typeface="+mj-ea"/>
                <a:cs typeface="Arial" pitchFamily="34" charset="0" panose="020B0604020202020204"/>
              </a:rPr>
              <a:t>。</a:t>
            </a:r>
            <a:endParaRPr lang="zh-TW" altLang="zh-CN" sz="1600" dirty="0">
              <a:latin typeface="+mj-ea"/>
              <a:ea typeface="+mj-ea"/>
              <a:cs typeface="Arial" pitchFamily="34" charset="0" panose="020B0604020202020204"/>
            </a:endParaRPr>
          </a:p>
          <a:p>
            <a:pPr marL="285750" indent="-285750">
              <a:lnSpc>
                <a:spcPct val="150000"/>
              </a:lnSpc>
              <a:buFont typeface="Arial" pitchFamily="34" charset="0" panose="020B0604020202020204"/>
              <a:buChar char="•"/>
            </a:pPr>
            <a:r>
              <a:rPr lang="zh-TW" altLang="zh-CN" sz="1600" dirty="0">
                <a:latin typeface="+mj-ea"/>
                <a:ea typeface="+mj-ea"/>
                <a:cs typeface="Arial" pitchFamily="34" charset="0" panose="020B0604020202020204"/>
              </a:rPr>
              <a:t>訓練CNN模型，使其能辨識產品照片，並連結資料庫，輸出對應碳排量</a:t>
            </a:r>
            <a:r>
              <a:rPr lang="zh-TW" altLang="en-US" sz="1600" dirty="0">
                <a:latin typeface="+mj-ea"/>
                <a:ea typeface="+mj-ea"/>
                <a:cs typeface="Arial" pitchFamily="34" charset="0" panose="020B0604020202020204"/>
              </a:rPr>
              <a:t>。</a:t>
            </a:r>
            <a:endParaRPr lang="zh-TW" altLang="zh-CN" sz="1600" dirty="0">
              <a:latin typeface="+mj-ea"/>
              <a:ea typeface="+mj-ea"/>
              <a:cs typeface="Arial" pitchFamily="34" charset="0" panose="020B0604020202020204"/>
            </a:endParaRPr>
          </a:p>
          <a:p>
            <a:pPr marL="0" indent="0">
              <a:buFont typeface="Arial" pitchFamily="34" charset="0" panose="020B0604020202020204"/>
              <a:buNone/>
            </a:pPr>
            <a:endParaRPr lang="zh-TW" altLang="zh-CN" sz="1400" dirty="0"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</a:endParaRPr>
          </a:p>
          <a:p>
            <a:endParaRPr lang="zh-TW" altLang="zh-CN" sz="1400" dirty="0">
              <a:latin typeface="Arial" pitchFamily="34" charset="0" panose="020B0604020202020204"/>
              <a:ea typeface="Arial" pitchFamily="34" charset="0" panose="020B0604020202020204"/>
              <a:cs typeface="Arial" pitchFamily="34" charset="0" panose="020B0604020202020204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10600" y="4163532"/>
            <a:ext cx="3154136" cy="1523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itchFamily="34" charset="0" panose="020B0604020202020204"/>
              <a:buChar char="•"/>
            </a:pPr>
            <a:r>
              <a:rPr lang="zh-TW" altLang="zh-CN" sz="1600" dirty="0">
                <a:latin typeface="+mj-ea"/>
                <a:ea typeface="+mj-ea"/>
                <a:cs typeface="Arial" pitchFamily="34" charset="0" panose="020B0604020202020204"/>
              </a:rPr>
              <a:t>建立客戶購物車資料庫，使客戶在最終結帳的階段，能知道自己產生多少碳排，</a:t>
            </a:r>
            <a:r>
              <a:rPr lang="zh-TW" altLang="en-US" sz="1600" dirty="0">
                <a:latin typeface="+mj-ea"/>
                <a:ea typeface="+mj-ea"/>
                <a:cs typeface="Arial" pitchFamily="34" charset="0" panose="020B0604020202020204"/>
              </a:rPr>
              <a:t>對</a:t>
            </a:r>
            <a:r>
              <a:rPr lang="zh-TW" altLang="zh-CN" sz="1600" dirty="0">
                <a:latin typeface="+mj-ea"/>
                <a:ea typeface="+mj-ea"/>
                <a:cs typeface="Arial" pitchFamily="34" charset="0" panose="020B0604020202020204"/>
              </a:rPr>
              <a:t>應種多少</a:t>
            </a:r>
            <a:r>
              <a:rPr lang="zh-TW" altLang="en-US" sz="1600" dirty="0">
                <a:latin typeface="+mj-ea"/>
                <a:ea typeface="+mj-ea"/>
                <a:cs typeface="Arial" pitchFamily="34" charset="0" panose="020B0604020202020204"/>
              </a:rPr>
              <a:t>樹可達碳中和。</a:t>
            </a:r>
            <a:endParaRPr lang="en-US" altLang="zh-CN" sz="1600" dirty="0">
              <a:latin typeface="+mj-ea"/>
              <a:ea typeface="+mj-ea"/>
              <a:cs typeface="Arial" pitchFamily="34" charset="0" panose="020B0604020202020204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41644" y="4348991"/>
            <a:ext cx="3183560" cy="785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Arial" pitchFamily="34" charset="0" panose="020B0604020202020204"/>
              <a:buChar char="•"/>
            </a:pPr>
            <a:r>
              <a:rPr lang="zh-TW" altLang="zh-CN" sz="1600" dirty="0">
                <a:latin typeface="+mj-ea"/>
                <a:ea typeface="+mj-ea"/>
                <a:cs typeface="Arial" pitchFamily="34" charset="0" panose="020B0604020202020204"/>
              </a:rPr>
              <a:t>下載環保署商品碳排資訊</a:t>
            </a:r>
          </a:p>
          <a:p>
            <a:pPr algn="ctr">
              <a:lnSpc>
                <a:spcPct val="150000"/>
              </a:lnSpc>
            </a:pPr>
            <a:r>
              <a:rPr lang="zh-TW" altLang="en-US" sz="1600" dirty="0">
                <a:latin typeface="+mj-ea"/>
                <a:ea typeface="+mj-ea"/>
                <a:cs typeface="Arial" pitchFamily="34" charset="0" panose="020B0604020202020204"/>
              </a:rPr>
              <a:t> </a:t>
            </a:r>
            <a:r>
              <a:rPr lang="zh-TW" altLang="zh-CN" sz="1600" dirty="0">
                <a:latin typeface="+mj-ea"/>
                <a:ea typeface="+mj-ea"/>
                <a:cs typeface="Arial" pitchFamily="34" charset="0" panose="020B0604020202020204"/>
              </a:rPr>
              <a:t>建</a:t>
            </a:r>
            <a:r>
              <a:rPr lang="zh-TW" altLang="en-US" sz="1600" dirty="0">
                <a:latin typeface="+mj-ea"/>
                <a:ea typeface="+mj-ea"/>
                <a:cs typeface="Arial" pitchFamily="34" charset="0" panose="020B0604020202020204"/>
              </a:rPr>
              <a:t>立</a:t>
            </a:r>
            <a:r>
              <a:rPr lang="zh-TW" altLang="zh-CN" sz="1600" dirty="0">
                <a:latin typeface="+mj-ea"/>
                <a:ea typeface="+mj-ea"/>
                <a:cs typeface="Arial" pitchFamily="34" charset="0" panose="020B0604020202020204"/>
              </a:rPr>
              <a:t>資料庫(SQL)</a:t>
            </a:r>
            <a:endParaRPr lang="en-US" altLang="zh-CN" sz="1600" dirty="0">
              <a:latin typeface="+mj-ea"/>
              <a:ea typeface="+mj-ea"/>
              <a:cs typeface="Arial" pitchFamily="34" charset="0" panose="020B0604020202020204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9" name="椭圆 48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2" name="直接连接符 61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平行四边形 62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206158" y="351898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  <a:cs typeface="Times New Roman" pitchFamily="18" charset="0" panose="02020603050405020304"/>
              </a:rPr>
              <a:t>架構及流程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 panose="020B0503020204020204"/>
              <a:ea typeface="微软雅黑" pitchFamily="34" charset="-122" panose="020B0503020204020204"/>
            </a:endParaRPr>
          </a:p>
        </p:txBody>
      </p:sp>
      <p:sp>
        <p:nvSpPr>
          <p:cNvPr id="4" name="投影片編號版面配置區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燕尾形 19"/>
          <p:cNvSpPr/>
          <p:nvPr/>
        </p:nvSpPr>
        <p:spPr>
          <a:xfrm>
            <a:off x="2351592" y="2167139"/>
            <a:ext cx="1800200" cy="21602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燕尾形 20"/>
          <p:cNvSpPr/>
          <p:nvPr/>
        </p:nvSpPr>
        <p:spPr>
          <a:xfrm>
            <a:off x="4234739" y="2158471"/>
            <a:ext cx="1800200" cy="21602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6117886" y="2154799"/>
            <a:ext cx="1800200" cy="21602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8001038" y="2174427"/>
            <a:ext cx="1800200" cy="2160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35927" y="1158085"/>
            <a:ext cx="2199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zh-TW" altLang="zh-CN" sz="2400" dirty="0"/>
              <a:t>WEB</a:t>
            </a:r>
          </a:p>
          <a:p>
            <a:r>
              <a:rPr lang="zh-TW" altLang="zh-CN" sz="2400" dirty="0"/>
              <a:t>DEVELOPMENT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561173" y="1592586"/>
            <a:ext cx="13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1"/>
                </a:solidFill>
              </a:rPr>
              <a:t>Database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929762" y="1088820"/>
            <a:ext cx="2117410" cy="946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3"/>
                </a:solidFill>
              </a:rPr>
              <a:t>Image</a:t>
            </a:r>
          </a:p>
          <a:p>
            <a:pPr algn="ctr"/>
            <a:r>
              <a:rPr lang="zh-TW" altLang="en-US" sz="2800" b="1" dirty="0">
                <a:solidFill>
                  <a:schemeClr val="accent3"/>
                </a:solidFill>
              </a:rPr>
              <a:t>classification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954591" y="1507100"/>
            <a:ext cx="1869549" cy="51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4"/>
                </a:solidFill>
              </a:rPr>
              <a:t>Framework</a:t>
            </a:r>
            <a:endParaRPr lang="zh-CN" altLang="en-US" sz="2800" b="1" dirty="0">
              <a:solidFill>
                <a:schemeClr val="accent4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872260" y="4390493"/>
            <a:ext cx="2525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 panose="020B0604020202020204"/>
              </a:rPr>
              <a:t>HTML</a:t>
            </a:r>
          </a:p>
          <a:p>
            <a:pPr algn="ctr"/>
            <a:r>
              <a:rPr lang="zh-TW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 panose="020B0604020202020204"/>
              </a:rPr>
              <a:t>CSS</a:t>
            </a:r>
          </a:p>
          <a:p>
            <a:pPr algn="ctr"/>
            <a:r>
              <a:rPr lang="zh-TW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 panose="020B0604020202020204"/>
              </a:rPr>
              <a:t>JAVASCRIPT</a:t>
            </a:r>
          </a:p>
          <a:p>
            <a:pPr algn="ctr"/>
            <a:r>
              <a:rPr lang="zh-TW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 panose="020B0604020202020204"/>
              </a:rPr>
              <a:t>BOOTSTRAP</a:t>
            </a:r>
          </a:p>
          <a:p>
            <a:pPr algn="ctr"/>
            <a:r>
              <a:rPr lang="zh-TW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 panose="020B0604020202020204"/>
              </a:rPr>
              <a:t>(download template)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222501" y="4380862"/>
            <a:ext cx="1883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 panose="020B0604020202020204"/>
              </a:rPr>
              <a:t>SQL(Sqlite3)</a:t>
            </a:r>
          </a:p>
          <a:p>
            <a:pPr algn="ctr"/>
            <a:r>
              <a:rPr lang="zh-TW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 panose="020B0604020202020204"/>
              </a:rPr>
              <a:t>資料來源:環保署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140979" y="4416214"/>
            <a:ext cx="1800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 panose="020B0604020202020204"/>
              </a:rPr>
              <a:t>CNN</a:t>
            </a:r>
          </a:p>
          <a:p>
            <a:pPr algn="ctr"/>
            <a:r>
              <a:rPr lang="zh-TW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 panose="020B0604020202020204"/>
              </a:rPr>
              <a:t>(convolution neural network)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 panose="020B0604020202020204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047172" y="4400826"/>
            <a:ext cx="180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CN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 pitchFamily="34" charset="0" panose="020B0604020202020204"/>
                <a:cs typeface="Arial" pitchFamily="34" charset="0" panose="020B0604020202020204"/>
              </a:rPr>
              <a:t>Python - Flask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ea typeface="Arial" pitchFamily="34" charset="0" panose="020B0604020202020204"/>
              <a:cs typeface="Arial" pitchFamily="34" charset="0" panose="020B0604020202020204"/>
            </a:endParaRPr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2891683" y="3515891"/>
            <a:ext cx="720000" cy="7200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4774837" y="3515891"/>
            <a:ext cx="720000" cy="720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>
            <a:off x="6657991" y="3515891"/>
            <a:ext cx="720000" cy="72000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5" name="椭圆 34"/>
          <p:cNvSpPr>
            <a:spLocks noChangeAspect="1"/>
          </p:cNvSpPr>
          <p:nvPr/>
        </p:nvSpPr>
        <p:spPr>
          <a:xfrm>
            <a:off x="8541144" y="3515891"/>
            <a:ext cx="720000" cy="72000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36" name="直接箭头连接符 35"/>
          <p:cNvCxnSpPr/>
          <p:nvPr/>
        </p:nvCxnSpPr>
        <p:spPr>
          <a:xfrm flipH="1">
            <a:off x="3251683" y="2183652"/>
            <a:ext cx="8" cy="133223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>
            <a:off x="5134837" y="2183652"/>
            <a:ext cx="7" cy="133223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>
            <a:off x="7017991" y="2183652"/>
            <a:ext cx="6" cy="133223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>
            <a:off x="8901144" y="2183652"/>
            <a:ext cx="11" cy="1332239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217"/>
          <p:cNvSpPr>
            <a:spLocks noChangeAspect="1" noEditPoints="1"/>
          </p:cNvSpPr>
          <p:nvPr/>
        </p:nvSpPr>
        <p:spPr bwMode="auto">
          <a:xfrm>
            <a:off x="8706263" y="3672663"/>
            <a:ext cx="389764" cy="396000"/>
          </a:xfrm>
          <a:custGeom>
            <a:avLst/>
            <a:rect l="l" t="t" r="r" b="b"/>
            <a:pathLst>
              <a:path w="125" h="127">
                <a:moveTo>
                  <a:pt x="49" y="16"/>
                </a:moveTo>
                <a:lnTo>
                  <a:pt x="36" y="18"/>
                </a:lnTo>
                <a:lnTo>
                  <a:pt x="25" y="26"/>
                </a:lnTo>
                <a:lnTo>
                  <a:pt x="18" y="37"/>
                </a:lnTo>
                <a:lnTo>
                  <a:pt x="15" y="50"/>
                </a:lnTo>
                <a:lnTo>
                  <a:pt x="18" y="64"/>
                </a:lnTo>
                <a:lnTo>
                  <a:pt x="25" y="75"/>
                </a:lnTo>
                <a:lnTo>
                  <a:pt x="36" y="81"/>
                </a:lnTo>
                <a:lnTo>
                  <a:pt x="49" y="85"/>
                </a:lnTo>
                <a:lnTo>
                  <a:pt x="63" y="81"/>
                </a:lnTo>
                <a:lnTo>
                  <a:pt x="73" y="75"/>
                </a:lnTo>
                <a:lnTo>
                  <a:pt x="81" y="64"/>
                </a:lnTo>
                <a:lnTo>
                  <a:pt x="84" y="50"/>
                </a:lnTo>
                <a:lnTo>
                  <a:pt x="81" y="37"/>
                </a:lnTo>
                <a:lnTo>
                  <a:pt x="73" y="26"/>
                </a:lnTo>
                <a:lnTo>
                  <a:pt x="63" y="18"/>
                </a:lnTo>
                <a:lnTo>
                  <a:pt x="49" y="16"/>
                </a:lnTo>
                <a:close/>
                <a:moveTo>
                  <a:pt x="49" y="0"/>
                </a:moveTo>
                <a:lnTo>
                  <a:pt x="68" y="4"/>
                </a:lnTo>
                <a:lnTo>
                  <a:pt x="85" y="16"/>
                </a:lnTo>
                <a:lnTo>
                  <a:pt x="95" y="31"/>
                </a:lnTo>
                <a:lnTo>
                  <a:pt x="99" y="50"/>
                </a:lnTo>
                <a:lnTo>
                  <a:pt x="97" y="64"/>
                </a:lnTo>
                <a:lnTo>
                  <a:pt x="91" y="77"/>
                </a:lnTo>
                <a:lnTo>
                  <a:pt x="91" y="78"/>
                </a:lnTo>
                <a:lnTo>
                  <a:pt x="122" y="109"/>
                </a:lnTo>
                <a:lnTo>
                  <a:pt x="124" y="113"/>
                </a:lnTo>
                <a:lnTo>
                  <a:pt x="125" y="116"/>
                </a:lnTo>
                <a:lnTo>
                  <a:pt x="124" y="120"/>
                </a:lnTo>
                <a:lnTo>
                  <a:pt x="122" y="123"/>
                </a:lnTo>
                <a:lnTo>
                  <a:pt x="119" y="126"/>
                </a:lnTo>
                <a:lnTo>
                  <a:pt x="115" y="127"/>
                </a:lnTo>
                <a:lnTo>
                  <a:pt x="111" y="126"/>
                </a:lnTo>
                <a:lnTo>
                  <a:pt x="107" y="123"/>
                </a:lnTo>
                <a:lnTo>
                  <a:pt x="77" y="93"/>
                </a:lnTo>
                <a:lnTo>
                  <a:pt x="76" y="92"/>
                </a:lnTo>
                <a:lnTo>
                  <a:pt x="64" y="98"/>
                </a:lnTo>
                <a:lnTo>
                  <a:pt x="49" y="101"/>
                </a:lnTo>
                <a:lnTo>
                  <a:pt x="30" y="97"/>
                </a:lnTo>
                <a:lnTo>
                  <a:pt x="14" y="85"/>
                </a:lnTo>
                <a:lnTo>
                  <a:pt x="4" y="69"/>
                </a:lnTo>
                <a:lnTo>
                  <a:pt x="0" y="50"/>
                </a:lnTo>
                <a:lnTo>
                  <a:pt x="4" y="31"/>
                </a:lnTo>
                <a:lnTo>
                  <a:pt x="14" y="16"/>
                </a:lnTo>
                <a:lnTo>
                  <a:pt x="30" y="4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18"/>
          <p:cNvSpPr>
            <a:spLocks noChangeAspect="1" noEditPoints="1"/>
          </p:cNvSpPr>
          <p:nvPr/>
        </p:nvSpPr>
        <p:spPr bwMode="auto">
          <a:xfrm>
            <a:off x="3063347" y="3677311"/>
            <a:ext cx="376683" cy="396000"/>
          </a:xfrm>
          <a:custGeom>
            <a:avLst/>
            <a:rect l="l" t="t" r="r" b="b"/>
            <a:pathLst>
              <a:path w="117" h="123">
                <a:moveTo>
                  <a:pt x="54" y="38"/>
                </a:moveTo>
                <a:lnTo>
                  <a:pt x="61" y="38"/>
                </a:lnTo>
                <a:lnTo>
                  <a:pt x="66" y="41"/>
                </a:lnTo>
                <a:lnTo>
                  <a:pt x="72" y="43"/>
                </a:lnTo>
                <a:lnTo>
                  <a:pt x="75" y="45"/>
                </a:lnTo>
                <a:lnTo>
                  <a:pt x="76" y="47"/>
                </a:lnTo>
                <a:lnTo>
                  <a:pt x="78" y="47"/>
                </a:lnTo>
                <a:lnTo>
                  <a:pt x="63" y="62"/>
                </a:lnTo>
                <a:lnTo>
                  <a:pt x="62" y="60"/>
                </a:lnTo>
                <a:lnTo>
                  <a:pt x="61" y="59"/>
                </a:lnTo>
                <a:lnTo>
                  <a:pt x="57" y="58"/>
                </a:lnTo>
                <a:lnTo>
                  <a:pt x="54" y="57"/>
                </a:lnTo>
                <a:lnTo>
                  <a:pt x="51" y="58"/>
                </a:lnTo>
                <a:lnTo>
                  <a:pt x="49" y="59"/>
                </a:lnTo>
                <a:lnTo>
                  <a:pt x="46" y="60"/>
                </a:lnTo>
                <a:lnTo>
                  <a:pt x="24" y="83"/>
                </a:lnTo>
                <a:lnTo>
                  <a:pt x="21" y="85"/>
                </a:lnTo>
                <a:lnTo>
                  <a:pt x="20" y="88"/>
                </a:lnTo>
                <a:lnTo>
                  <a:pt x="20" y="91"/>
                </a:lnTo>
                <a:lnTo>
                  <a:pt x="20" y="94"/>
                </a:lnTo>
                <a:lnTo>
                  <a:pt x="21" y="97"/>
                </a:lnTo>
                <a:lnTo>
                  <a:pt x="24" y="100"/>
                </a:lnTo>
                <a:lnTo>
                  <a:pt x="24" y="100"/>
                </a:lnTo>
                <a:lnTo>
                  <a:pt x="27" y="102"/>
                </a:lnTo>
                <a:lnTo>
                  <a:pt x="31" y="104"/>
                </a:lnTo>
                <a:lnTo>
                  <a:pt x="33" y="104"/>
                </a:lnTo>
                <a:lnTo>
                  <a:pt x="36" y="104"/>
                </a:lnTo>
                <a:lnTo>
                  <a:pt x="38" y="102"/>
                </a:lnTo>
                <a:lnTo>
                  <a:pt x="41" y="100"/>
                </a:lnTo>
                <a:lnTo>
                  <a:pt x="51" y="91"/>
                </a:lnTo>
                <a:lnTo>
                  <a:pt x="54" y="89"/>
                </a:lnTo>
                <a:lnTo>
                  <a:pt x="58" y="88"/>
                </a:lnTo>
                <a:lnTo>
                  <a:pt x="61" y="89"/>
                </a:lnTo>
                <a:lnTo>
                  <a:pt x="65" y="91"/>
                </a:lnTo>
                <a:lnTo>
                  <a:pt x="66" y="94"/>
                </a:lnTo>
                <a:lnTo>
                  <a:pt x="67" y="97"/>
                </a:lnTo>
                <a:lnTo>
                  <a:pt x="66" y="101"/>
                </a:lnTo>
                <a:lnTo>
                  <a:pt x="65" y="104"/>
                </a:lnTo>
                <a:lnTo>
                  <a:pt x="55" y="114"/>
                </a:lnTo>
                <a:lnTo>
                  <a:pt x="45" y="121"/>
                </a:lnTo>
                <a:lnTo>
                  <a:pt x="33" y="123"/>
                </a:lnTo>
                <a:lnTo>
                  <a:pt x="33" y="123"/>
                </a:lnTo>
                <a:lnTo>
                  <a:pt x="21" y="121"/>
                </a:lnTo>
                <a:lnTo>
                  <a:pt x="11" y="114"/>
                </a:lnTo>
                <a:lnTo>
                  <a:pt x="10" y="113"/>
                </a:lnTo>
                <a:lnTo>
                  <a:pt x="3" y="102"/>
                </a:lnTo>
                <a:lnTo>
                  <a:pt x="0" y="91"/>
                </a:lnTo>
                <a:lnTo>
                  <a:pt x="3" y="79"/>
                </a:lnTo>
                <a:lnTo>
                  <a:pt x="10" y="70"/>
                </a:lnTo>
                <a:lnTo>
                  <a:pt x="32" y="47"/>
                </a:lnTo>
                <a:lnTo>
                  <a:pt x="42" y="40"/>
                </a:lnTo>
                <a:lnTo>
                  <a:pt x="54" y="38"/>
                </a:lnTo>
                <a:close/>
                <a:moveTo>
                  <a:pt x="86" y="0"/>
                </a:moveTo>
                <a:lnTo>
                  <a:pt x="97" y="3"/>
                </a:lnTo>
                <a:lnTo>
                  <a:pt x="107" y="9"/>
                </a:lnTo>
                <a:lnTo>
                  <a:pt x="108" y="9"/>
                </a:lnTo>
                <a:lnTo>
                  <a:pt x="114" y="20"/>
                </a:lnTo>
                <a:lnTo>
                  <a:pt x="117" y="32"/>
                </a:lnTo>
                <a:lnTo>
                  <a:pt x="114" y="43"/>
                </a:lnTo>
                <a:lnTo>
                  <a:pt x="108" y="54"/>
                </a:lnTo>
                <a:lnTo>
                  <a:pt x="86" y="76"/>
                </a:lnTo>
                <a:lnTo>
                  <a:pt x="75" y="83"/>
                </a:lnTo>
                <a:lnTo>
                  <a:pt x="63" y="85"/>
                </a:lnTo>
                <a:lnTo>
                  <a:pt x="63" y="85"/>
                </a:lnTo>
                <a:lnTo>
                  <a:pt x="51" y="83"/>
                </a:lnTo>
                <a:lnTo>
                  <a:pt x="42" y="76"/>
                </a:lnTo>
                <a:lnTo>
                  <a:pt x="41" y="75"/>
                </a:lnTo>
                <a:lnTo>
                  <a:pt x="54" y="62"/>
                </a:lnTo>
                <a:lnTo>
                  <a:pt x="55" y="63"/>
                </a:lnTo>
                <a:lnTo>
                  <a:pt x="58" y="64"/>
                </a:lnTo>
                <a:lnTo>
                  <a:pt x="61" y="66"/>
                </a:lnTo>
                <a:lnTo>
                  <a:pt x="63" y="66"/>
                </a:lnTo>
                <a:lnTo>
                  <a:pt x="67" y="66"/>
                </a:lnTo>
                <a:lnTo>
                  <a:pt x="70" y="64"/>
                </a:lnTo>
                <a:lnTo>
                  <a:pt x="72" y="63"/>
                </a:lnTo>
                <a:lnTo>
                  <a:pt x="95" y="41"/>
                </a:lnTo>
                <a:lnTo>
                  <a:pt x="96" y="38"/>
                </a:lnTo>
                <a:lnTo>
                  <a:pt x="97" y="36"/>
                </a:lnTo>
                <a:lnTo>
                  <a:pt x="97" y="32"/>
                </a:lnTo>
                <a:lnTo>
                  <a:pt x="97" y="29"/>
                </a:lnTo>
                <a:lnTo>
                  <a:pt x="96" y="26"/>
                </a:lnTo>
                <a:lnTo>
                  <a:pt x="95" y="24"/>
                </a:lnTo>
                <a:lnTo>
                  <a:pt x="93" y="22"/>
                </a:lnTo>
                <a:lnTo>
                  <a:pt x="91" y="21"/>
                </a:lnTo>
                <a:lnTo>
                  <a:pt x="88" y="20"/>
                </a:lnTo>
                <a:lnTo>
                  <a:pt x="86" y="19"/>
                </a:lnTo>
                <a:lnTo>
                  <a:pt x="82" y="20"/>
                </a:lnTo>
                <a:lnTo>
                  <a:pt x="79" y="21"/>
                </a:lnTo>
                <a:lnTo>
                  <a:pt x="76" y="22"/>
                </a:lnTo>
                <a:lnTo>
                  <a:pt x="67" y="32"/>
                </a:lnTo>
                <a:lnTo>
                  <a:pt x="65" y="34"/>
                </a:lnTo>
                <a:lnTo>
                  <a:pt x="61" y="34"/>
                </a:lnTo>
                <a:lnTo>
                  <a:pt x="57" y="34"/>
                </a:lnTo>
                <a:lnTo>
                  <a:pt x="54" y="32"/>
                </a:lnTo>
                <a:lnTo>
                  <a:pt x="51" y="29"/>
                </a:lnTo>
                <a:lnTo>
                  <a:pt x="51" y="25"/>
                </a:lnTo>
                <a:lnTo>
                  <a:pt x="51" y="21"/>
                </a:lnTo>
                <a:lnTo>
                  <a:pt x="54" y="19"/>
                </a:lnTo>
                <a:lnTo>
                  <a:pt x="63" y="9"/>
                </a:lnTo>
                <a:lnTo>
                  <a:pt x="74" y="3"/>
                </a:lnTo>
                <a:lnTo>
                  <a:pt x="8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19"/>
          <p:cNvSpPr>
            <a:spLocks noChangeAspect="1" noEditPoints="1"/>
          </p:cNvSpPr>
          <p:nvPr/>
        </p:nvSpPr>
        <p:spPr bwMode="auto">
          <a:xfrm>
            <a:off x="4980495" y="3670493"/>
            <a:ext cx="308693" cy="396000"/>
          </a:xfrm>
          <a:custGeom>
            <a:avLst/>
            <a:rect l="l" t="t" r="r" b="b"/>
            <a:pathLst>
              <a:path w="99" h="127">
                <a:moveTo>
                  <a:pt x="49" y="17"/>
                </a:moveTo>
                <a:lnTo>
                  <a:pt x="36" y="21"/>
                </a:lnTo>
                <a:lnTo>
                  <a:pt x="26" y="31"/>
                </a:lnTo>
                <a:lnTo>
                  <a:pt x="22" y="46"/>
                </a:lnTo>
                <a:lnTo>
                  <a:pt x="26" y="60"/>
                </a:lnTo>
                <a:lnTo>
                  <a:pt x="36" y="69"/>
                </a:lnTo>
                <a:lnTo>
                  <a:pt x="49" y="73"/>
                </a:lnTo>
                <a:lnTo>
                  <a:pt x="64" y="69"/>
                </a:lnTo>
                <a:lnTo>
                  <a:pt x="74" y="60"/>
                </a:lnTo>
                <a:lnTo>
                  <a:pt x="78" y="46"/>
                </a:lnTo>
                <a:lnTo>
                  <a:pt x="74" y="31"/>
                </a:lnTo>
                <a:lnTo>
                  <a:pt x="64" y="21"/>
                </a:lnTo>
                <a:lnTo>
                  <a:pt x="49" y="17"/>
                </a:lnTo>
                <a:close/>
                <a:moveTo>
                  <a:pt x="49" y="0"/>
                </a:moveTo>
                <a:lnTo>
                  <a:pt x="69" y="4"/>
                </a:lnTo>
                <a:lnTo>
                  <a:pt x="85" y="14"/>
                </a:lnTo>
                <a:lnTo>
                  <a:pt x="95" y="30"/>
                </a:lnTo>
                <a:lnTo>
                  <a:pt x="99" y="50"/>
                </a:lnTo>
                <a:lnTo>
                  <a:pt x="99" y="55"/>
                </a:lnTo>
                <a:lnTo>
                  <a:pt x="97" y="72"/>
                </a:lnTo>
                <a:lnTo>
                  <a:pt x="89" y="89"/>
                </a:lnTo>
                <a:lnTo>
                  <a:pt x="80" y="102"/>
                </a:lnTo>
                <a:lnTo>
                  <a:pt x="69" y="113"/>
                </a:lnTo>
                <a:lnTo>
                  <a:pt x="60" y="120"/>
                </a:lnTo>
                <a:lnTo>
                  <a:pt x="53" y="126"/>
                </a:lnTo>
                <a:lnTo>
                  <a:pt x="51" y="127"/>
                </a:lnTo>
                <a:lnTo>
                  <a:pt x="48" y="126"/>
                </a:lnTo>
                <a:lnTo>
                  <a:pt x="43" y="122"/>
                </a:lnTo>
                <a:lnTo>
                  <a:pt x="34" y="115"/>
                </a:lnTo>
                <a:lnTo>
                  <a:pt x="25" y="106"/>
                </a:lnTo>
                <a:lnTo>
                  <a:pt x="15" y="94"/>
                </a:lnTo>
                <a:lnTo>
                  <a:pt x="8" y="80"/>
                </a:lnTo>
                <a:lnTo>
                  <a:pt x="2" y="65"/>
                </a:lnTo>
                <a:lnTo>
                  <a:pt x="1" y="58"/>
                </a:lnTo>
                <a:lnTo>
                  <a:pt x="0" y="50"/>
                </a:lnTo>
                <a:lnTo>
                  <a:pt x="4" y="30"/>
                </a:lnTo>
                <a:lnTo>
                  <a:pt x="14" y="14"/>
                </a:lnTo>
                <a:lnTo>
                  <a:pt x="30" y="4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221"/>
          <p:cNvSpPr>
            <a:spLocks noChangeAspect="1"/>
          </p:cNvSpPr>
          <p:nvPr/>
        </p:nvSpPr>
        <p:spPr bwMode="auto">
          <a:xfrm>
            <a:off x="6811088" y="3677311"/>
            <a:ext cx="412639" cy="396000"/>
          </a:xfrm>
          <a:custGeom>
            <a:avLst/>
            <a:rect l="l" t="t" r="r" b="b"/>
            <a:pathLst>
              <a:path w="124" h="119">
                <a:moveTo>
                  <a:pt x="61" y="0"/>
                </a:moveTo>
                <a:lnTo>
                  <a:pt x="82" y="38"/>
                </a:lnTo>
                <a:lnTo>
                  <a:pt x="124" y="45"/>
                </a:lnTo>
                <a:lnTo>
                  <a:pt x="95" y="77"/>
                </a:lnTo>
                <a:lnTo>
                  <a:pt x="101" y="119"/>
                </a:lnTo>
                <a:lnTo>
                  <a:pt x="61" y="100"/>
                </a:lnTo>
                <a:lnTo>
                  <a:pt x="23" y="119"/>
                </a:lnTo>
                <a:lnTo>
                  <a:pt x="29" y="77"/>
                </a:lnTo>
                <a:lnTo>
                  <a:pt x="0" y="45"/>
                </a:lnTo>
                <a:lnTo>
                  <a:pt x="42" y="38"/>
                </a:lnTo>
                <a:lnTo>
                  <a:pt x="6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5" name="椭圆 44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8" name="直接连接符 57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58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206158" y="351898"/>
            <a:ext cx="4690556" cy="464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</a:rPr>
              <a:t>使用的工具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 panose="020B0503020204020204"/>
              <a:ea typeface="微软雅黑" pitchFamily="34" charset="-122" panose="020B0503020204020204"/>
            </a:endParaRPr>
          </a:p>
        </p:txBody>
      </p:sp>
      <p:sp>
        <p:nvSpPr>
          <p:cNvPr id="4" name="投影片編號版面配置區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9" name="椭圆 48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2" name="直接连接符 61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2456194" y="312274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 panose="020B0503020204020204"/>
                <a:ea typeface="微软雅黑" pitchFamily="34" charset="-122" panose="020B0503020204020204"/>
                <a:cs typeface="Times New Roman" pitchFamily="18" charset="0" panose="02020603050405020304"/>
              </a:rPr>
              <a:t>產品碳足跡資訊網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 panose="020B0503020204020204"/>
              <a:ea typeface="微软雅黑" pitchFamily="34" charset="-122" panose="020B0503020204020204"/>
            </a:endParaRPr>
          </a:p>
        </p:txBody>
      </p:sp>
      <p:sp>
        <p:nvSpPr>
          <p:cNvPr id="4" name="投影片編號版面配置區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rcRect t="7418"/>
          <a:stretch/>
        </p:blipFill>
        <p:spPr>
          <a:xfrm>
            <a:off x="3230059" y="1127265"/>
            <a:ext cx="8382000" cy="5229090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8708324" y="3243881"/>
            <a:ext cx="1490869" cy="67302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280028" y="1995201"/>
            <a:ext cx="2313514" cy="915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/>
              <a:t>原始: 474筆資料</a:t>
            </a:r>
          </a:p>
          <a:p>
            <a:r>
              <a:rPr lang="zh-TW"/>
              <a:t>頁面商品: 112 筆</a:t>
            </a:r>
          </a:p>
          <a:p>
            <a:r>
              <a:rPr lang="zh-TW"/>
              <a:t>模型: 53 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theme/theme1.xml><?xml version="1.0" encoding="utf-8"?>
<a:theme xmlns:a="http://schemas.openxmlformats.org/drawingml/2006/main" name="主题1">
  <a:themeElements>
    <a:clrScheme name="MOMODA1">
      <a:dk1>
        <a:sysClr val="windowText" lastClr="000000"/>
      </a:dk1>
      <a:lt1>
        <a:sysClr val="window" lastClr="FFFFFF"/>
      </a:lt1>
      <a:dk2>
        <a:srgbClr val="A5A5A5"/>
      </a:dk2>
      <a:lt2>
        <a:srgbClr val="DCD8DC"/>
      </a:lt2>
      <a:accent1>
        <a:srgbClr val="CF5F55"/>
      </a:accent1>
      <a:accent2>
        <a:srgbClr val="F2C06B"/>
      </a:accent2>
      <a:accent3>
        <a:srgbClr val="5F9387"/>
      </a:accent3>
      <a:accent4>
        <a:srgbClr val="97A6AB"/>
      </a:accent4>
      <a:accent5>
        <a:srgbClr val="837664"/>
      </a:accent5>
      <a:accent6>
        <a:srgbClr val="3F3F3F"/>
      </a:accent6>
      <a:hlink>
        <a:srgbClr val="FFFFFF"/>
      </a:hlink>
      <a:folHlink>
        <a:srgbClr val="8C8C8C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CBFA3A83-6BCC-4EE0-BB32-B92CCBD9E2A4}" vid="{69435C07-64FA-4E6E-A1D3-F570153E1B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1596</TotalTime>
  <Words>946</Words>
  <Application>Microsoft Office PowerPoint</Application>
  <PresentationFormat>寬螢幕</PresentationFormat>
  <Paragraphs>166</Paragraphs>
  <Slides>17</Slides>
  <Notes>16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Google Sans</vt:lpstr>
      <vt:lpstr>微软雅黑</vt:lpstr>
      <vt:lpstr>宋体</vt:lpstr>
      <vt:lpstr>Söhne</vt:lpstr>
      <vt:lpstr>新細明體</vt:lpstr>
      <vt:lpstr>Arial</vt:lpstr>
      <vt:lpstr>Calibri</vt:lpstr>
      <vt:lpstr>Calibri Light</vt:lpstr>
      <vt:lpstr>主题1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Siang-Wun Siao</cp:lastModifiedBy>
  <cp:revision>86</cp:revision>
  <dcterms:created xsi:type="dcterms:W3CDTF">2015-01-07T12:23:28Z</dcterms:created>
  <dcterms:modified xsi:type="dcterms:W3CDTF">2023-05-12T04:07:46Z</dcterms:modified>
</cp:coreProperties>
</file>